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7" r:id="rId10"/>
    <p:sldId id="268" r:id="rId11"/>
    <p:sldId id="266" r:id="rId12"/>
    <p:sldId id="290" r:id="rId13"/>
    <p:sldId id="291" r:id="rId14"/>
    <p:sldId id="292" r:id="rId15"/>
    <p:sldId id="269" r:id="rId16"/>
    <p:sldId id="270" r:id="rId17"/>
    <p:sldId id="272" r:id="rId18"/>
    <p:sldId id="278" r:id="rId19"/>
    <p:sldId id="279" r:id="rId20"/>
    <p:sldId id="281" r:id="rId21"/>
    <p:sldId id="282" r:id="rId22"/>
    <p:sldId id="280" r:id="rId23"/>
    <p:sldId id="283" r:id="rId24"/>
    <p:sldId id="284" r:id="rId25"/>
    <p:sldId id="285" r:id="rId26"/>
    <p:sldId id="287" r:id="rId27"/>
    <p:sldId id="286" r:id="rId28"/>
    <p:sldId id="288" r:id="rId29"/>
    <p:sldId id="289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E3FD"/>
    <a:srgbClr val="FEDFDA"/>
    <a:srgbClr val="F87D70"/>
    <a:srgbClr val="131E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16" autoAdjust="0"/>
    <p:restoredTop sz="94660"/>
  </p:normalViewPr>
  <p:slideViewPr>
    <p:cSldViewPr>
      <p:cViewPr varScale="1">
        <p:scale>
          <a:sx n="37" d="100"/>
          <a:sy n="37" d="100"/>
        </p:scale>
        <p:origin x="-72" y="-7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FB889-8D9D-4131-856E-23491BD15200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3FB7D-38A2-482F-A826-40D3A1755D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3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3FB7D-38A2-482F-A826-40D3A1755D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71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35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1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39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7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6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63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51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00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54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2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44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433D8-B0D2-4EA1-B118-DC7928B0BF1B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A1670-0BF1-473A-8AF4-D61D1B5CA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250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코딩이랑 무관하게 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Azure ML </a:t>
            </a:r>
            <a:r>
              <a:rPr lang="ko-KR" altLang="en-US" dirty="0" smtClean="0">
                <a:solidFill>
                  <a:schemeClr val="bg1"/>
                </a:solidFill>
              </a:rPr>
              <a:t>알아보기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36096" y="4869160"/>
            <a:ext cx="3488432" cy="17526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윤성국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5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5601" y="5877272"/>
            <a:ext cx="8229600" cy="72008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ko-KR" altLang="en-US" dirty="0" smtClean="0">
                <a:solidFill>
                  <a:srgbClr val="FFFF00"/>
                </a:solidFill>
              </a:rPr>
              <a:t>뭐</a:t>
            </a:r>
            <a:r>
              <a:rPr lang="en-US" altLang="ko-KR" dirty="0" smtClean="0">
                <a:solidFill>
                  <a:srgbClr val="FFFF00"/>
                </a:solidFill>
              </a:rPr>
              <a:t>....</a:t>
            </a:r>
            <a:r>
              <a:rPr lang="ko-KR" altLang="en-US" dirty="0" smtClean="0">
                <a:solidFill>
                  <a:srgbClr val="FFFF00"/>
                </a:solidFill>
              </a:rPr>
              <a:t>생각할 시간만 있다면 누구나</a:t>
            </a:r>
            <a:r>
              <a:rPr lang="en-US" altLang="ko-KR" dirty="0" smtClean="0">
                <a:solidFill>
                  <a:srgbClr val="FFFF00"/>
                </a:solidFill>
              </a:rPr>
              <a:t>(?) </a:t>
            </a:r>
            <a:r>
              <a:rPr lang="ko-KR" altLang="en-US" dirty="0" smtClean="0">
                <a:solidFill>
                  <a:srgbClr val="FFFF00"/>
                </a:solidFill>
              </a:rPr>
              <a:t>맞추는 문제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solidFill>
                  <a:schemeClr val="bg1"/>
                </a:solidFill>
              </a:rPr>
              <a:t>사실 정답은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67578" y="5877272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ko-KR" altLang="en-US" sz="2000" dirty="0">
              <a:solidFill>
                <a:srgbClr val="FFFF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1463" r="29722" b="9813"/>
          <a:stretch/>
        </p:blipFill>
        <p:spPr bwMode="auto">
          <a:xfrm>
            <a:off x="1127443" y="1521261"/>
            <a:ext cx="6709870" cy="417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660232" y="2420888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59066" y="2766256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59066" y="4121832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68963" y="5157192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38778" y="2420888"/>
            <a:ext cx="6457557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86009" y="2812740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86009" y="4145074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6009" y="5180434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491880" y="2420888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94830" y="2420888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28" idx="6"/>
            <a:endCxn id="31" idx="2"/>
          </p:cNvCxnSpPr>
          <p:nvPr/>
        </p:nvCxnSpPr>
        <p:spPr>
          <a:xfrm>
            <a:off x="4139952" y="2593572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3491880" y="281274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494830" y="281274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2" idx="6"/>
            <a:endCxn id="33" idx="2"/>
          </p:cNvCxnSpPr>
          <p:nvPr/>
        </p:nvCxnSpPr>
        <p:spPr>
          <a:xfrm>
            <a:off x="4139952" y="2985424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491880" y="411289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494830" y="411289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5" idx="6"/>
            <a:endCxn id="36" idx="2"/>
          </p:cNvCxnSpPr>
          <p:nvPr/>
        </p:nvCxnSpPr>
        <p:spPr>
          <a:xfrm>
            <a:off x="4139952" y="4285574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491880" y="5151524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494830" y="5151524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8" idx="6"/>
            <a:endCxn id="39" idx="2"/>
          </p:cNvCxnSpPr>
          <p:nvPr/>
        </p:nvCxnSpPr>
        <p:spPr>
          <a:xfrm>
            <a:off x="4139952" y="5324208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5508104" y="2420888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508104" y="2773592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508104" y="4121832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508104" y="5171864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475036" y="2420888"/>
            <a:ext cx="801985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473870" y="2766256"/>
            <a:ext cx="801985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473870" y="4121832"/>
            <a:ext cx="801985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483767" y="5157192"/>
            <a:ext cx="801985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2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8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8" grpId="0" animBg="1"/>
      <p:bldP spid="39" grpId="0" animBg="1"/>
      <p:bldP spid="29" grpId="0" animBg="1"/>
      <p:bldP spid="30" grpId="0" animBg="1"/>
      <p:bldP spid="44" grpId="0" animBg="1"/>
      <p:bldP spid="45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solidFill>
                  <a:schemeClr val="bg1"/>
                </a:solidFill>
              </a:rPr>
              <a:t>그런데 더 큰 데이터라면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558038"/>
              </p:ext>
            </p:extLst>
          </p:nvPr>
        </p:nvGraphicFramePr>
        <p:xfrm>
          <a:off x="1043608" y="1925076"/>
          <a:ext cx="4344144" cy="224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024"/>
                <a:gridCol w="724024"/>
                <a:gridCol w="724024"/>
                <a:gridCol w="724024"/>
                <a:gridCol w="724024"/>
                <a:gridCol w="724024"/>
              </a:tblGrid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74586"/>
              </p:ext>
            </p:extLst>
          </p:nvPr>
        </p:nvGraphicFramePr>
        <p:xfrm>
          <a:off x="7164288" y="1925076"/>
          <a:ext cx="1448048" cy="224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024"/>
                <a:gridCol w="724024"/>
              </a:tblGrid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039686"/>
              </p:ext>
            </p:extLst>
          </p:nvPr>
        </p:nvGraphicFramePr>
        <p:xfrm>
          <a:off x="1043608" y="5706922"/>
          <a:ext cx="4344144" cy="674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024"/>
                <a:gridCol w="724024"/>
                <a:gridCol w="724024"/>
                <a:gridCol w="724024"/>
                <a:gridCol w="724024"/>
                <a:gridCol w="724024"/>
              </a:tblGrid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75179"/>
              </p:ext>
            </p:extLst>
          </p:nvPr>
        </p:nvGraphicFramePr>
        <p:xfrm>
          <a:off x="7164288" y="5706922"/>
          <a:ext cx="1448048" cy="674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024"/>
                <a:gridCol w="724024"/>
              </a:tblGrid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4802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3226321" y="4622213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226321" y="4937307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226321" y="5225339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84688" y="2898610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12160" y="2898610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372200" y="2891937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884368" y="4622213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84368" y="4937307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884368" y="5225339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684688" y="6066962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012160" y="6066962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372200" y="6060289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372200" y="5218666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012160" y="4937307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684688" y="4622187"/>
            <a:ext cx="121543" cy="121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406101" y="1988457"/>
            <a:ext cx="508299" cy="4209143"/>
          </a:xfrm>
          <a:custGeom>
            <a:avLst/>
            <a:gdLst>
              <a:gd name="connsiteX0" fmla="*/ 508299 w 508299"/>
              <a:gd name="connsiteY0" fmla="*/ 0 h 4209143"/>
              <a:gd name="connsiteX1" fmla="*/ 299 w 508299"/>
              <a:gd name="connsiteY1" fmla="*/ 2075543 h 4209143"/>
              <a:gd name="connsiteX2" fmla="*/ 435728 w 508299"/>
              <a:gd name="connsiteY2" fmla="*/ 4209143 h 420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99" h="4209143">
                <a:moveTo>
                  <a:pt x="508299" y="0"/>
                </a:moveTo>
                <a:cubicBezTo>
                  <a:pt x="260346" y="687009"/>
                  <a:pt x="12394" y="1374019"/>
                  <a:pt x="299" y="2075543"/>
                </a:cubicBezTo>
                <a:cubicBezTo>
                  <a:pt x="-11796" y="2777067"/>
                  <a:pt x="346223" y="4155924"/>
                  <a:pt x="435728" y="4209143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-7407" y="4252881"/>
            <a:ext cx="10436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천</a:t>
            </a:r>
            <a:r>
              <a:rPr lang="ko-KR" altLang="en-US" dirty="0" err="1" smtClean="0">
                <a:solidFill>
                  <a:srgbClr val="FFFF00"/>
                </a:solidFill>
              </a:rPr>
              <a:t>만개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 rot="5400000">
            <a:off x="4798342" y="-1981917"/>
            <a:ext cx="339402" cy="7272808"/>
          </a:xfrm>
          <a:custGeom>
            <a:avLst/>
            <a:gdLst>
              <a:gd name="connsiteX0" fmla="*/ 508299 w 508299"/>
              <a:gd name="connsiteY0" fmla="*/ 0 h 4209143"/>
              <a:gd name="connsiteX1" fmla="*/ 299 w 508299"/>
              <a:gd name="connsiteY1" fmla="*/ 2075543 h 4209143"/>
              <a:gd name="connsiteX2" fmla="*/ 435728 w 508299"/>
              <a:gd name="connsiteY2" fmla="*/ 4209143 h 420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99" h="4209143">
                <a:moveTo>
                  <a:pt x="508299" y="0"/>
                </a:moveTo>
                <a:cubicBezTo>
                  <a:pt x="260346" y="687009"/>
                  <a:pt x="12394" y="1374019"/>
                  <a:pt x="299" y="2075543"/>
                </a:cubicBezTo>
                <a:cubicBezTo>
                  <a:pt x="-11796" y="2777067"/>
                  <a:pt x="346223" y="4155924"/>
                  <a:pt x="435728" y="4209143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446239" y="1285155"/>
            <a:ext cx="10436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60</a:t>
            </a:r>
            <a:r>
              <a:rPr lang="ko-KR" altLang="en-US" dirty="0" smtClean="0">
                <a:solidFill>
                  <a:srgbClr val="FFFF00"/>
                </a:solidFill>
              </a:rPr>
              <a:t>개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-14514"/>
            <a:ext cx="9144000" cy="6894285"/>
          </a:xfrm>
          <a:custGeom>
            <a:avLst/>
            <a:gdLst>
              <a:gd name="connsiteX0" fmla="*/ 0 w 9144000"/>
              <a:gd name="connsiteY0" fmla="*/ 0 h 6894285"/>
              <a:gd name="connsiteX1" fmla="*/ 0 w 9144000"/>
              <a:gd name="connsiteY1" fmla="*/ 6894285 h 6894285"/>
              <a:gd name="connsiteX2" fmla="*/ 9144000 w 9144000"/>
              <a:gd name="connsiteY2" fmla="*/ 6894285 h 6894285"/>
              <a:gd name="connsiteX3" fmla="*/ 9144000 w 9144000"/>
              <a:gd name="connsiteY3" fmla="*/ 4064000 h 6894285"/>
              <a:gd name="connsiteX4" fmla="*/ 9042400 w 9144000"/>
              <a:gd name="connsiteY4" fmla="*/ 4136571 h 6894285"/>
              <a:gd name="connsiteX5" fmla="*/ 8969829 w 9144000"/>
              <a:gd name="connsiteY5" fmla="*/ 4180114 h 6894285"/>
              <a:gd name="connsiteX6" fmla="*/ 8882743 w 9144000"/>
              <a:gd name="connsiteY6" fmla="*/ 4194628 h 6894285"/>
              <a:gd name="connsiteX7" fmla="*/ 8824686 w 9144000"/>
              <a:gd name="connsiteY7" fmla="*/ 4194628 h 6894285"/>
              <a:gd name="connsiteX8" fmla="*/ 8766629 w 9144000"/>
              <a:gd name="connsiteY8" fmla="*/ 4194628 h 6894285"/>
              <a:gd name="connsiteX9" fmla="*/ 8621486 w 9144000"/>
              <a:gd name="connsiteY9" fmla="*/ 4194628 h 6894285"/>
              <a:gd name="connsiteX10" fmla="*/ 8534400 w 9144000"/>
              <a:gd name="connsiteY10" fmla="*/ 4194628 h 6894285"/>
              <a:gd name="connsiteX11" fmla="*/ 8302171 w 9144000"/>
              <a:gd name="connsiteY11" fmla="*/ 4165600 h 6894285"/>
              <a:gd name="connsiteX12" fmla="*/ 8142514 w 9144000"/>
              <a:gd name="connsiteY12" fmla="*/ 4122057 h 6894285"/>
              <a:gd name="connsiteX13" fmla="*/ 7547429 w 9144000"/>
              <a:gd name="connsiteY13" fmla="*/ 4034971 h 689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0" h="6894285">
                <a:moveTo>
                  <a:pt x="0" y="0"/>
                </a:moveTo>
                <a:lnTo>
                  <a:pt x="0" y="6894285"/>
                </a:lnTo>
                <a:lnTo>
                  <a:pt x="9144000" y="6894285"/>
                </a:lnTo>
                <a:lnTo>
                  <a:pt x="9144000" y="4064000"/>
                </a:lnTo>
                <a:lnTo>
                  <a:pt x="9042400" y="4136571"/>
                </a:lnTo>
                <a:lnTo>
                  <a:pt x="8969829" y="4180114"/>
                </a:lnTo>
                <a:lnTo>
                  <a:pt x="8882743" y="4194628"/>
                </a:lnTo>
                <a:lnTo>
                  <a:pt x="8824686" y="4194628"/>
                </a:lnTo>
                <a:lnTo>
                  <a:pt x="8766629" y="4194628"/>
                </a:lnTo>
                <a:lnTo>
                  <a:pt x="8621486" y="4194628"/>
                </a:lnTo>
                <a:lnTo>
                  <a:pt x="8534400" y="4194628"/>
                </a:lnTo>
                <a:lnTo>
                  <a:pt x="8302171" y="4165600"/>
                </a:lnTo>
                <a:lnTo>
                  <a:pt x="8142514" y="4122057"/>
                </a:lnTo>
                <a:lnTo>
                  <a:pt x="7547429" y="4034971"/>
                </a:lnTo>
              </a:path>
            </a:pathLst>
          </a:custGeom>
          <a:solidFill>
            <a:srgbClr val="FF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>
            <a:off x="203200" y="48691"/>
            <a:ext cx="8926286" cy="4153261"/>
          </a:xfrm>
          <a:custGeom>
            <a:avLst/>
            <a:gdLst>
              <a:gd name="connsiteX0" fmla="*/ 0 w 8926286"/>
              <a:gd name="connsiteY0" fmla="*/ 0 h 4153261"/>
              <a:gd name="connsiteX1" fmla="*/ 1553029 w 8926286"/>
              <a:gd name="connsiteY1" fmla="*/ 1219200 h 4153261"/>
              <a:gd name="connsiteX2" fmla="*/ 2801257 w 8926286"/>
              <a:gd name="connsiteY2" fmla="*/ 2452914 h 4153261"/>
              <a:gd name="connsiteX3" fmla="*/ 3280229 w 8926286"/>
              <a:gd name="connsiteY3" fmla="*/ 3323771 h 4153261"/>
              <a:gd name="connsiteX4" fmla="*/ 3875314 w 8926286"/>
              <a:gd name="connsiteY4" fmla="*/ 4122057 h 4153261"/>
              <a:gd name="connsiteX5" fmla="*/ 4949371 w 8926286"/>
              <a:gd name="connsiteY5" fmla="*/ 3614057 h 4153261"/>
              <a:gd name="connsiteX6" fmla="*/ 7228114 w 8926286"/>
              <a:gd name="connsiteY6" fmla="*/ 3976914 h 4153261"/>
              <a:gd name="connsiteX7" fmla="*/ 8926286 w 8926286"/>
              <a:gd name="connsiteY7" fmla="*/ 4020457 h 415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26286" h="4153261">
                <a:moveTo>
                  <a:pt x="0" y="0"/>
                </a:moveTo>
                <a:cubicBezTo>
                  <a:pt x="543076" y="405190"/>
                  <a:pt x="1086153" y="810381"/>
                  <a:pt x="1553029" y="1219200"/>
                </a:cubicBezTo>
                <a:cubicBezTo>
                  <a:pt x="2019905" y="1628019"/>
                  <a:pt x="2513390" y="2102152"/>
                  <a:pt x="2801257" y="2452914"/>
                </a:cubicBezTo>
                <a:cubicBezTo>
                  <a:pt x="3089124" y="2803676"/>
                  <a:pt x="3101220" y="3045581"/>
                  <a:pt x="3280229" y="3323771"/>
                </a:cubicBezTo>
                <a:cubicBezTo>
                  <a:pt x="3459239" y="3601962"/>
                  <a:pt x="3597124" y="4073676"/>
                  <a:pt x="3875314" y="4122057"/>
                </a:cubicBezTo>
                <a:cubicBezTo>
                  <a:pt x="4153504" y="4170438"/>
                  <a:pt x="4390571" y="3638247"/>
                  <a:pt x="4949371" y="3614057"/>
                </a:cubicBezTo>
                <a:cubicBezTo>
                  <a:pt x="5508171" y="3589867"/>
                  <a:pt x="6565295" y="3909181"/>
                  <a:pt x="7228114" y="3976914"/>
                </a:cubicBezTo>
                <a:cubicBezTo>
                  <a:pt x="7890933" y="4044647"/>
                  <a:pt x="8609391" y="4310743"/>
                  <a:pt x="8926286" y="4020457"/>
                </a:cubicBezTo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각 삼각형 32"/>
          <p:cNvSpPr/>
          <p:nvPr/>
        </p:nvSpPr>
        <p:spPr>
          <a:xfrm rot="10800000">
            <a:off x="0" y="-3"/>
            <a:ext cx="9129486" cy="4077076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203200" y="29029"/>
            <a:ext cx="8926286" cy="4153261"/>
          </a:xfrm>
          <a:custGeom>
            <a:avLst/>
            <a:gdLst>
              <a:gd name="connsiteX0" fmla="*/ 0 w 8926286"/>
              <a:gd name="connsiteY0" fmla="*/ 0 h 4153261"/>
              <a:gd name="connsiteX1" fmla="*/ 1553029 w 8926286"/>
              <a:gd name="connsiteY1" fmla="*/ 1219200 h 4153261"/>
              <a:gd name="connsiteX2" fmla="*/ 2801257 w 8926286"/>
              <a:gd name="connsiteY2" fmla="*/ 2452914 h 4153261"/>
              <a:gd name="connsiteX3" fmla="*/ 3280229 w 8926286"/>
              <a:gd name="connsiteY3" fmla="*/ 3323771 h 4153261"/>
              <a:gd name="connsiteX4" fmla="*/ 3875314 w 8926286"/>
              <a:gd name="connsiteY4" fmla="*/ 4122057 h 4153261"/>
              <a:gd name="connsiteX5" fmla="*/ 4949371 w 8926286"/>
              <a:gd name="connsiteY5" fmla="*/ 3614057 h 4153261"/>
              <a:gd name="connsiteX6" fmla="*/ 7228114 w 8926286"/>
              <a:gd name="connsiteY6" fmla="*/ 3976914 h 4153261"/>
              <a:gd name="connsiteX7" fmla="*/ 8926286 w 8926286"/>
              <a:gd name="connsiteY7" fmla="*/ 4020457 h 415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26286" h="4153261">
                <a:moveTo>
                  <a:pt x="0" y="0"/>
                </a:moveTo>
                <a:cubicBezTo>
                  <a:pt x="543076" y="405190"/>
                  <a:pt x="1086153" y="810381"/>
                  <a:pt x="1553029" y="1219200"/>
                </a:cubicBezTo>
                <a:cubicBezTo>
                  <a:pt x="2019905" y="1628019"/>
                  <a:pt x="2513390" y="2102152"/>
                  <a:pt x="2801257" y="2452914"/>
                </a:cubicBezTo>
                <a:cubicBezTo>
                  <a:pt x="3089124" y="2803676"/>
                  <a:pt x="3101220" y="3045581"/>
                  <a:pt x="3280229" y="3323771"/>
                </a:cubicBezTo>
                <a:cubicBezTo>
                  <a:pt x="3459239" y="3601962"/>
                  <a:pt x="3597124" y="4073676"/>
                  <a:pt x="3875314" y="4122057"/>
                </a:cubicBezTo>
                <a:cubicBezTo>
                  <a:pt x="4153504" y="4170438"/>
                  <a:pt x="4390571" y="3638247"/>
                  <a:pt x="4949371" y="3614057"/>
                </a:cubicBezTo>
                <a:cubicBezTo>
                  <a:pt x="5508171" y="3589867"/>
                  <a:pt x="6565295" y="3909181"/>
                  <a:pt x="7228114" y="3976914"/>
                </a:cubicBezTo>
                <a:cubicBezTo>
                  <a:pt x="7890933" y="4044647"/>
                  <a:pt x="8609391" y="4310743"/>
                  <a:pt x="8926286" y="402045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0" y="772840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68" y="188640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599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47" y="14851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56" y="3067979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26" y="45843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87" y="598541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3" y="50654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87237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5066358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36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33" y="58151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53" y="510529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9268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0" y="584345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4466987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34" y="11247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19741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46" y="420195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42" y="46420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64" y="312568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45" y="55188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22" y="146544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14" y="69870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49" y="39048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87" y="118431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90" y="176479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79" y="262389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70" y="319623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37" y="281342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202744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23" y="27469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650" y="9533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8" grpId="0" animBg="1"/>
      <p:bldP spid="33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0" y="772840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68" y="188640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599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47" y="14851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56" y="3067979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26" y="45843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3" y="50654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87237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5066358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36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33" y="58151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53" y="510529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9268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0" y="584345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4466987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34" y="11247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19741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46" y="420195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42" y="46420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64" y="312568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45" y="55188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22" y="146544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14" y="69870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49" y="39048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87" y="118431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90" y="176479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79" y="262389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70" y="319623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37" y="281342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202744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23" y="27469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650" y="9533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직선 연결선 72"/>
          <p:cNvCxnSpPr/>
          <p:nvPr/>
        </p:nvCxnSpPr>
        <p:spPr>
          <a:xfrm>
            <a:off x="2683087" y="0"/>
            <a:ext cx="3133169" cy="685800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자유형 74"/>
          <p:cNvSpPr/>
          <p:nvPr/>
        </p:nvSpPr>
        <p:spPr>
          <a:xfrm>
            <a:off x="1973943" y="0"/>
            <a:ext cx="5631543" cy="6923314"/>
          </a:xfrm>
          <a:custGeom>
            <a:avLst/>
            <a:gdLst>
              <a:gd name="connsiteX0" fmla="*/ 0 w 5631543"/>
              <a:gd name="connsiteY0" fmla="*/ 0 h 6923314"/>
              <a:gd name="connsiteX1" fmla="*/ 986971 w 5631543"/>
              <a:gd name="connsiteY1" fmla="*/ 2510971 h 6923314"/>
              <a:gd name="connsiteX2" fmla="*/ 2307771 w 5631543"/>
              <a:gd name="connsiteY2" fmla="*/ 4151086 h 6923314"/>
              <a:gd name="connsiteX3" fmla="*/ 5167086 w 5631543"/>
              <a:gd name="connsiteY3" fmla="*/ 6008914 h 6923314"/>
              <a:gd name="connsiteX4" fmla="*/ 5631543 w 5631543"/>
              <a:gd name="connsiteY4" fmla="*/ 6923314 h 692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1543" h="6923314">
                <a:moveTo>
                  <a:pt x="0" y="0"/>
                </a:moveTo>
                <a:cubicBezTo>
                  <a:pt x="301171" y="909561"/>
                  <a:pt x="602343" y="1819123"/>
                  <a:pt x="986971" y="2510971"/>
                </a:cubicBezTo>
                <a:cubicBezTo>
                  <a:pt x="1371599" y="3202819"/>
                  <a:pt x="1611085" y="3568096"/>
                  <a:pt x="2307771" y="4151086"/>
                </a:cubicBezTo>
                <a:cubicBezTo>
                  <a:pt x="3004457" y="4734076"/>
                  <a:pt x="4613124" y="5546876"/>
                  <a:pt x="5167086" y="6008914"/>
                </a:cubicBezTo>
                <a:cubicBezTo>
                  <a:pt x="5721048" y="6470952"/>
                  <a:pt x="5280781" y="6836228"/>
                  <a:pt x="5631543" y="6923314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1117600" y="58057"/>
            <a:ext cx="7344229" cy="6821714"/>
          </a:xfrm>
          <a:custGeom>
            <a:avLst/>
            <a:gdLst>
              <a:gd name="connsiteX0" fmla="*/ 0 w 7344229"/>
              <a:gd name="connsiteY0" fmla="*/ 0 h 6821714"/>
              <a:gd name="connsiteX1" fmla="*/ 1016000 w 7344229"/>
              <a:gd name="connsiteY1" fmla="*/ 1378857 h 6821714"/>
              <a:gd name="connsiteX2" fmla="*/ 2075543 w 7344229"/>
              <a:gd name="connsiteY2" fmla="*/ 2656114 h 6821714"/>
              <a:gd name="connsiteX3" fmla="*/ 2249714 w 7344229"/>
              <a:gd name="connsiteY3" fmla="*/ 3497943 h 6821714"/>
              <a:gd name="connsiteX4" fmla="*/ 1828800 w 7344229"/>
              <a:gd name="connsiteY4" fmla="*/ 4078514 h 6821714"/>
              <a:gd name="connsiteX5" fmla="*/ 1625600 w 7344229"/>
              <a:gd name="connsiteY5" fmla="*/ 4688114 h 6821714"/>
              <a:gd name="connsiteX6" fmla="*/ 2293257 w 7344229"/>
              <a:gd name="connsiteY6" fmla="*/ 5457372 h 6821714"/>
              <a:gd name="connsiteX7" fmla="*/ 4194629 w 7344229"/>
              <a:gd name="connsiteY7" fmla="*/ 5646057 h 6821714"/>
              <a:gd name="connsiteX8" fmla="*/ 5907314 w 7344229"/>
              <a:gd name="connsiteY8" fmla="*/ 5718629 h 6821714"/>
              <a:gd name="connsiteX9" fmla="*/ 6981371 w 7344229"/>
              <a:gd name="connsiteY9" fmla="*/ 6139543 h 6821714"/>
              <a:gd name="connsiteX10" fmla="*/ 7344229 w 7344229"/>
              <a:gd name="connsiteY10" fmla="*/ 6821714 h 682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44229" h="6821714">
                <a:moveTo>
                  <a:pt x="0" y="0"/>
                </a:moveTo>
                <a:cubicBezTo>
                  <a:pt x="335038" y="468085"/>
                  <a:pt x="670076" y="936171"/>
                  <a:pt x="1016000" y="1378857"/>
                </a:cubicBezTo>
                <a:cubicBezTo>
                  <a:pt x="1361924" y="1821543"/>
                  <a:pt x="1869924" y="2302933"/>
                  <a:pt x="2075543" y="2656114"/>
                </a:cubicBezTo>
                <a:cubicBezTo>
                  <a:pt x="2281162" y="3009295"/>
                  <a:pt x="2290838" y="3260876"/>
                  <a:pt x="2249714" y="3497943"/>
                </a:cubicBezTo>
                <a:cubicBezTo>
                  <a:pt x="2208590" y="3735010"/>
                  <a:pt x="1932819" y="3880152"/>
                  <a:pt x="1828800" y="4078514"/>
                </a:cubicBezTo>
                <a:cubicBezTo>
                  <a:pt x="1724781" y="4276876"/>
                  <a:pt x="1548191" y="4458304"/>
                  <a:pt x="1625600" y="4688114"/>
                </a:cubicBezTo>
                <a:cubicBezTo>
                  <a:pt x="1703010" y="4917924"/>
                  <a:pt x="1865086" y="5297715"/>
                  <a:pt x="2293257" y="5457372"/>
                </a:cubicBezTo>
                <a:cubicBezTo>
                  <a:pt x="2721429" y="5617029"/>
                  <a:pt x="3592286" y="5602514"/>
                  <a:pt x="4194629" y="5646057"/>
                </a:cubicBezTo>
                <a:cubicBezTo>
                  <a:pt x="4796972" y="5689600"/>
                  <a:pt x="5442857" y="5636381"/>
                  <a:pt x="5907314" y="5718629"/>
                </a:cubicBezTo>
                <a:cubicBezTo>
                  <a:pt x="6371771" y="5800877"/>
                  <a:pt x="6741885" y="5955696"/>
                  <a:pt x="6981371" y="6139543"/>
                </a:cubicBezTo>
                <a:cubicBezTo>
                  <a:pt x="7220857" y="6323390"/>
                  <a:pt x="7121677" y="6657219"/>
                  <a:pt x="7344229" y="6821714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885371" y="43543"/>
            <a:ext cx="8316686" cy="6038990"/>
          </a:xfrm>
          <a:custGeom>
            <a:avLst/>
            <a:gdLst>
              <a:gd name="connsiteX0" fmla="*/ 0 w 8316686"/>
              <a:gd name="connsiteY0" fmla="*/ 0 h 6038990"/>
              <a:gd name="connsiteX1" fmla="*/ 638629 w 8316686"/>
              <a:gd name="connsiteY1" fmla="*/ 783771 h 6038990"/>
              <a:gd name="connsiteX2" fmla="*/ 856343 w 8316686"/>
              <a:gd name="connsiteY2" fmla="*/ 1364343 h 6038990"/>
              <a:gd name="connsiteX3" fmla="*/ 1480458 w 8316686"/>
              <a:gd name="connsiteY3" fmla="*/ 1538514 h 6038990"/>
              <a:gd name="connsiteX4" fmla="*/ 1770743 w 8316686"/>
              <a:gd name="connsiteY4" fmla="*/ 2148114 h 6038990"/>
              <a:gd name="connsiteX5" fmla="*/ 2177143 w 8316686"/>
              <a:gd name="connsiteY5" fmla="*/ 2540000 h 6038990"/>
              <a:gd name="connsiteX6" fmla="*/ 2627086 w 8316686"/>
              <a:gd name="connsiteY6" fmla="*/ 3599543 h 6038990"/>
              <a:gd name="connsiteX7" fmla="*/ 1596572 w 8316686"/>
              <a:gd name="connsiteY7" fmla="*/ 4064000 h 6038990"/>
              <a:gd name="connsiteX8" fmla="*/ 1175658 w 8316686"/>
              <a:gd name="connsiteY8" fmla="*/ 4789714 h 6038990"/>
              <a:gd name="connsiteX9" fmla="*/ 1320800 w 8316686"/>
              <a:gd name="connsiteY9" fmla="*/ 5936343 h 6038990"/>
              <a:gd name="connsiteX10" fmla="*/ 1799772 w 8316686"/>
              <a:gd name="connsiteY10" fmla="*/ 5950857 h 6038990"/>
              <a:gd name="connsiteX11" fmla="*/ 2264229 w 8316686"/>
              <a:gd name="connsiteY11" fmla="*/ 5646057 h 6038990"/>
              <a:gd name="connsiteX12" fmla="*/ 2598058 w 8316686"/>
              <a:gd name="connsiteY12" fmla="*/ 5225143 h 6038990"/>
              <a:gd name="connsiteX13" fmla="*/ 2946400 w 8316686"/>
              <a:gd name="connsiteY13" fmla="*/ 4804228 h 6038990"/>
              <a:gd name="connsiteX14" fmla="*/ 3599543 w 8316686"/>
              <a:gd name="connsiteY14" fmla="*/ 4731657 h 6038990"/>
              <a:gd name="connsiteX15" fmla="*/ 4339772 w 8316686"/>
              <a:gd name="connsiteY15" fmla="*/ 4601028 h 6038990"/>
              <a:gd name="connsiteX16" fmla="*/ 5979886 w 8316686"/>
              <a:gd name="connsiteY16" fmla="*/ 5036457 h 6038990"/>
              <a:gd name="connsiteX17" fmla="*/ 8316686 w 8316686"/>
              <a:gd name="connsiteY17" fmla="*/ 5283200 h 60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16686" h="6038990">
                <a:moveTo>
                  <a:pt x="0" y="0"/>
                </a:moveTo>
                <a:cubicBezTo>
                  <a:pt x="247952" y="278190"/>
                  <a:pt x="495905" y="556381"/>
                  <a:pt x="638629" y="783771"/>
                </a:cubicBezTo>
                <a:cubicBezTo>
                  <a:pt x="781353" y="1011161"/>
                  <a:pt x="716038" y="1238553"/>
                  <a:pt x="856343" y="1364343"/>
                </a:cubicBezTo>
                <a:cubicBezTo>
                  <a:pt x="996648" y="1490133"/>
                  <a:pt x="1328058" y="1407886"/>
                  <a:pt x="1480458" y="1538514"/>
                </a:cubicBezTo>
                <a:cubicBezTo>
                  <a:pt x="1632858" y="1669142"/>
                  <a:pt x="1654629" y="1981200"/>
                  <a:pt x="1770743" y="2148114"/>
                </a:cubicBezTo>
                <a:cubicBezTo>
                  <a:pt x="1886857" y="2315028"/>
                  <a:pt x="2034419" y="2298095"/>
                  <a:pt x="2177143" y="2540000"/>
                </a:cubicBezTo>
                <a:cubicBezTo>
                  <a:pt x="2319867" y="2781905"/>
                  <a:pt x="2723848" y="3345543"/>
                  <a:pt x="2627086" y="3599543"/>
                </a:cubicBezTo>
                <a:cubicBezTo>
                  <a:pt x="2530324" y="3853543"/>
                  <a:pt x="1838477" y="3865638"/>
                  <a:pt x="1596572" y="4064000"/>
                </a:cubicBezTo>
                <a:cubicBezTo>
                  <a:pt x="1354667" y="4262362"/>
                  <a:pt x="1221620" y="4477657"/>
                  <a:pt x="1175658" y="4789714"/>
                </a:cubicBezTo>
                <a:cubicBezTo>
                  <a:pt x="1129696" y="5101771"/>
                  <a:pt x="1216781" y="5742819"/>
                  <a:pt x="1320800" y="5936343"/>
                </a:cubicBezTo>
                <a:cubicBezTo>
                  <a:pt x="1424819" y="6129867"/>
                  <a:pt x="1642534" y="5999238"/>
                  <a:pt x="1799772" y="5950857"/>
                </a:cubicBezTo>
                <a:cubicBezTo>
                  <a:pt x="1957010" y="5902476"/>
                  <a:pt x="2131181" y="5767009"/>
                  <a:pt x="2264229" y="5646057"/>
                </a:cubicBezTo>
                <a:cubicBezTo>
                  <a:pt x="2397277" y="5525105"/>
                  <a:pt x="2484363" y="5365448"/>
                  <a:pt x="2598058" y="5225143"/>
                </a:cubicBezTo>
                <a:cubicBezTo>
                  <a:pt x="2711753" y="5084838"/>
                  <a:pt x="2779486" y="4886476"/>
                  <a:pt x="2946400" y="4804228"/>
                </a:cubicBezTo>
                <a:cubicBezTo>
                  <a:pt x="3113314" y="4721980"/>
                  <a:pt x="3367314" y="4765524"/>
                  <a:pt x="3599543" y="4731657"/>
                </a:cubicBezTo>
                <a:cubicBezTo>
                  <a:pt x="3831772" y="4697790"/>
                  <a:pt x="3943048" y="4550228"/>
                  <a:pt x="4339772" y="4601028"/>
                </a:cubicBezTo>
                <a:cubicBezTo>
                  <a:pt x="4736496" y="4651828"/>
                  <a:pt x="5317067" y="4922762"/>
                  <a:pt x="5979886" y="5036457"/>
                </a:cubicBezTo>
                <a:cubicBezTo>
                  <a:pt x="6642705" y="5150152"/>
                  <a:pt x="7830457" y="5326743"/>
                  <a:pt x="8316686" y="528320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>
            <a:off x="275771" y="-43543"/>
            <a:ext cx="8969829" cy="6522670"/>
          </a:xfrm>
          <a:custGeom>
            <a:avLst/>
            <a:gdLst>
              <a:gd name="connsiteX0" fmla="*/ 0 w 8969829"/>
              <a:gd name="connsiteY0" fmla="*/ 0 h 6522670"/>
              <a:gd name="connsiteX1" fmla="*/ 928915 w 8969829"/>
              <a:gd name="connsiteY1" fmla="*/ 711200 h 6522670"/>
              <a:gd name="connsiteX2" fmla="*/ 1494972 w 8969829"/>
              <a:gd name="connsiteY2" fmla="*/ 1306286 h 6522670"/>
              <a:gd name="connsiteX3" fmla="*/ 2177143 w 8969829"/>
              <a:gd name="connsiteY3" fmla="*/ 1756229 h 6522670"/>
              <a:gd name="connsiteX4" fmla="*/ 2481943 w 8969829"/>
              <a:gd name="connsiteY4" fmla="*/ 2220686 h 6522670"/>
              <a:gd name="connsiteX5" fmla="*/ 2917372 w 8969829"/>
              <a:gd name="connsiteY5" fmla="*/ 2728686 h 6522670"/>
              <a:gd name="connsiteX6" fmla="*/ 3193143 w 8969829"/>
              <a:gd name="connsiteY6" fmla="*/ 3265714 h 6522670"/>
              <a:gd name="connsiteX7" fmla="*/ 3222172 w 8969829"/>
              <a:gd name="connsiteY7" fmla="*/ 3904343 h 6522670"/>
              <a:gd name="connsiteX8" fmla="*/ 2641600 w 8969829"/>
              <a:gd name="connsiteY8" fmla="*/ 4209143 h 6522670"/>
              <a:gd name="connsiteX9" fmla="*/ 2017486 w 8969829"/>
              <a:gd name="connsiteY9" fmla="*/ 3976914 h 6522670"/>
              <a:gd name="connsiteX10" fmla="*/ 1045029 w 8969829"/>
              <a:gd name="connsiteY10" fmla="*/ 4122057 h 6522670"/>
              <a:gd name="connsiteX11" fmla="*/ 957943 w 8969829"/>
              <a:gd name="connsiteY11" fmla="*/ 5036457 h 6522670"/>
              <a:gd name="connsiteX12" fmla="*/ 1016000 w 8969829"/>
              <a:gd name="connsiteY12" fmla="*/ 6183086 h 6522670"/>
              <a:gd name="connsiteX13" fmla="*/ 2119086 w 8969829"/>
              <a:gd name="connsiteY13" fmla="*/ 6502400 h 6522670"/>
              <a:gd name="connsiteX14" fmla="*/ 3265715 w 8969829"/>
              <a:gd name="connsiteY14" fmla="*/ 5718629 h 6522670"/>
              <a:gd name="connsiteX15" fmla="*/ 3222172 w 8969829"/>
              <a:gd name="connsiteY15" fmla="*/ 4862286 h 6522670"/>
              <a:gd name="connsiteX16" fmla="*/ 4165600 w 8969829"/>
              <a:gd name="connsiteY16" fmla="*/ 4586514 h 6522670"/>
              <a:gd name="connsiteX17" fmla="*/ 4470400 w 8969829"/>
              <a:gd name="connsiteY17" fmla="*/ 3904343 h 6522670"/>
              <a:gd name="connsiteX18" fmla="*/ 5167086 w 8969829"/>
              <a:gd name="connsiteY18" fmla="*/ 3628572 h 6522670"/>
              <a:gd name="connsiteX19" fmla="*/ 6400800 w 8969829"/>
              <a:gd name="connsiteY19" fmla="*/ 3831772 h 6522670"/>
              <a:gd name="connsiteX20" fmla="*/ 7460343 w 8969829"/>
              <a:gd name="connsiteY20" fmla="*/ 4136572 h 6522670"/>
              <a:gd name="connsiteX21" fmla="*/ 8969829 w 8969829"/>
              <a:gd name="connsiteY21" fmla="*/ 4165600 h 652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969829" h="6522670">
                <a:moveTo>
                  <a:pt x="0" y="0"/>
                </a:moveTo>
                <a:cubicBezTo>
                  <a:pt x="339876" y="246743"/>
                  <a:pt x="679753" y="493486"/>
                  <a:pt x="928915" y="711200"/>
                </a:cubicBezTo>
                <a:cubicBezTo>
                  <a:pt x="1178077" y="928914"/>
                  <a:pt x="1286934" y="1132114"/>
                  <a:pt x="1494972" y="1306286"/>
                </a:cubicBezTo>
                <a:cubicBezTo>
                  <a:pt x="1703010" y="1480458"/>
                  <a:pt x="2012648" y="1603829"/>
                  <a:pt x="2177143" y="1756229"/>
                </a:cubicBezTo>
                <a:cubicBezTo>
                  <a:pt x="2341638" y="1908629"/>
                  <a:pt x="2358572" y="2058610"/>
                  <a:pt x="2481943" y="2220686"/>
                </a:cubicBezTo>
                <a:cubicBezTo>
                  <a:pt x="2605314" y="2382762"/>
                  <a:pt x="2798839" y="2554515"/>
                  <a:pt x="2917372" y="2728686"/>
                </a:cubicBezTo>
                <a:cubicBezTo>
                  <a:pt x="3035905" y="2902857"/>
                  <a:pt x="3142343" y="3069771"/>
                  <a:pt x="3193143" y="3265714"/>
                </a:cubicBezTo>
                <a:cubicBezTo>
                  <a:pt x="3243943" y="3461657"/>
                  <a:pt x="3314096" y="3747105"/>
                  <a:pt x="3222172" y="3904343"/>
                </a:cubicBezTo>
                <a:cubicBezTo>
                  <a:pt x="3130248" y="4061581"/>
                  <a:pt x="2842381" y="4197048"/>
                  <a:pt x="2641600" y="4209143"/>
                </a:cubicBezTo>
                <a:cubicBezTo>
                  <a:pt x="2440819" y="4221238"/>
                  <a:pt x="2283581" y="3991428"/>
                  <a:pt x="2017486" y="3976914"/>
                </a:cubicBezTo>
                <a:cubicBezTo>
                  <a:pt x="1751391" y="3962400"/>
                  <a:pt x="1221619" y="3945467"/>
                  <a:pt x="1045029" y="4122057"/>
                </a:cubicBezTo>
                <a:cubicBezTo>
                  <a:pt x="868439" y="4298647"/>
                  <a:pt x="962781" y="4692952"/>
                  <a:pt x="957943" y="5036457"/>
                </a:cubicBezTo>
                <a:cubicBezTo>
                  <a:pt x="953105" y="5379962"/>
                  <a:pt x="822476" y="5938762"/>
                  <a:pt x="1016000" y="6183086"/>
                </a:cubicBezTo>
                <a:cubicBezTo>
                  <a:pt x="1209524" y="6427410"/>
                  <a:pt x="1744134" y="6579809"/>
                  <a:pt x="2119086" y="6502400"/>
                </a:cubicBezTo>
                <a:cubicBezTo>
                  <a:pt x="2494038" y="6424991"/>
                  <a:pt x="3081867" y="5991981"/>
                  <a:pt x="3265715" y="5718629"/>
                </a:cubicBezTo>
                <a:cubicBezTo>
                  <a:pt x="3449563" y="5445277"/>
                  <a:pt x="3072191" y="5050972"/>
                  <a:pt x="3222172" y="4862286"/>
                </a:cubicBezTo>
                <a:cubicBezTo>
                  <a:pt x="3372153" y="4673600"/>
                  <a:pt x="3957562" y="4746171"/>
                  <a:pt x="4165600" y="4586514"/>
                </a:cubicBezTo>
                <a:cubicBezTo>
                  <a:pt x="4373638" y="4426857"/>
                  <a:pt x="4303486" y="4064000"/>
                  <a:pt x="4470400" y="3904343"/>
                </a:cubicBezTo>
                <a:cubicBezTo>
                  <a:pt x="4637314" y="3744686"/>
                  <a:pt x="4845353" y="3640667"/>
                  <a:pt x="5167086" y="3628572"/>
                </a:cubicBezTo>
                <a:cubicBezTo>
                  <a:pt x="5488819" y="3616477"/>
                  <a:pt x="6018591" y="3747105"/>
                  <a:pt x="6400800" y="3831772"/>
                </a:cubicBezTo>
                <a:cubicBezTo>
                  <a:pt x="6783009" y="3916439"/>
                  <a:pt x="7032172" y="4080934"/>
                  <a:pt x="7460343" y="4136572"/>
                </a:cubicBezTo>
                <a:cubicBezTo>
                  <a:pt x="7888515" y="4192210"/>
                  <a:pt x="8662610" y="4332514"/>
                  <a:pt x="8969829" y="416560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30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0" y="-43546"/>
            <a:ext cx="9245600" cy="6901546"/>
          </a:xfrm>
          <a:prstGeom prst="rect">
            <a:avLst/>
          </a:prstGeom>
          <a:solidFill>
            <a:srgbClr val="FF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61686" y="-43545"/>
            <a:ext cx="9083914" cy="6522672"/>
            <a:chOff x="161686" y="-43545"/>
            <a:chExt cx="9083914" cy="6522672"/>
          </a:xfrm>
        </p:grpSpPr>
        <p:sp>
          <p:nvSpPr>
            <p:cNvPr id="78" name="자유형 77"/>
            <p:cNvSpPr/>
            <p:nvPr/>
          </p:nvSpPr>
          <p:spPr>
            <a:xfrm>
              <a:off x="275771" y="-43543"/>
              <a:ext cx="8969829" cy="6522670"/>
            </a:xfrm>
            <a:custGeom>
              <a:avLst/>
              <a:gdLst>
                <a:gd name="connsiteX0" fmla="*/ 0 w 8969829"/>
                <a:gd name="connsiteY0" fmla="*/ 0 h 6522670"/>
                <a:gd name="connsiteX1" fmla="*/ 928915 w 8969829"/>
                <a:gd name="connsiteY1" fmla="*/ 711200 h 6522670"/>
                <a:gd name="connsiteX2" fmla="*/ 1494972 w 8969829"/>
                <a:gd name="connsiteY2" fmla="*/ 1306286 h 6522670"/>
                <a:gd name="connsiteX3" fmla="*/ 2177143 w 8969829"/>
                <a:gd name="connsiteY3" fmla="*/ 1756229 h 6522670"/>
                <a:gd name="connsiteX4" fmla="*/ 2481943 w 8969829"/>
                <a:gd name="connsiteY4" fmla="*/ 2220686 h 6522670"/>
                <a:gd name="connsiteX5" fmla="*/ 2917372 w 8969829"/>
                <a:gd name="connsiteY5" fmla="*/ 2728686 h 6522670"/>
                <a:gd name="connsiteX6" fmla="*/ 3193143 w 8969829"/>
                <a:gd name="connsiteY6" fmla="*/ 3265714 h 6522670"/>
                <a:gd name="connsiteX7" fmla="*/ 3222172 w 8969829"/>
                <a:gd name="connsiteY7" fmla="*/ 3904343 h 6522670"/>
                <a:gd name="connsiteX8" fmla="*/ 2641600 w 8969829"/>
                <a:gd name="connsiteY8" fmla="*/ 4209143 h 6522670"/>
                <a:gd name="connsiteX9" fmla="*/ 2017486 w 8969829"/>
                <a:gd name="connsiteY9" fmla="*/ 3976914 h 6522670"/>
                <a:gd name="connsiteX10" fmla="*/ 1045029 w 8969829"/>
                <a:gd name="connsiteY10" fmla="*/ 4122057 h 6522670"/>
                <a:gd name="connsiteX11" fmla="*/ 957943 w 8969829"/>
                <a:gd name="connsiteY11" fmla="*/ 5036457 h 6522670"/>
                <a:gd name="connsiteX12" fmla="*/ 1016000 w 8969829"/>
                <a:gd name="connsiteY12" fmla="*/ 6183086 h 6522670"/>
                <a:gd name="connsiteX13" fmla="*/ 2119086 w 8969829"/>
                <a:gd name="connsiteY13" fmla="*/ 6502400 h 6522670"/>
                <a:gd name="connsiteX14" fmla="*/ 3265715 w 8969829"/>
                <a:gd name="connsiteY14" fmla="*/ 5718629 h 6522670"/>
                <a:gd name="connsiteX15" fmla="*/ 3222172 w 8969829"/>
                <a:gd name="connsiteY15" fmla="*/ 4862286 h 6522670"/>
                <a:gd name="connsiteX16" fmla="*/ 4165600 w 8969829"/>
                <a:gd name="connsiteY16" fmla="*/ 4586514 h 6522670"/>
                <a:gd name="connsiteX17" fmla="*/ 4470400 w 8969829"/>
                <a:gd name="connsiteY17" fmla="*/ 3904343 h 6522670"/>
                <a:gd name="connsiteX18" fmla="*/ 5167086 w 8969829"/>
                <a:gd name="connsiteY18" fmla="*/ 3628572 h 6522670"/>
                <a:gd name="connsiteX19" fmla="*/ 6400800 w 8969829"/>
                <a:gd name="connsiteY19" fmla="*/ 3831772 h 6522670"/>
                <a:gd name="connsiteX20" fmla="*/ 7460343 w 8969829"/>
                <a:gd name="connsiteY20" fmla="*/ 4136572 h 6522670"/>
                <a:gd name="connsiteX21" fmla="*/ 8969829 w 8969829"/>
                <a:gd name="connsiteY21" fmla="*/ 4165600 h 652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69829" h="6522670">
                  <a:moveTo>
                    <a:pt x="0" y="0"/>
                  </a:moveTo>
                  <a:cubicBezTo>
                    <a:pt x="339876" y="246743"/>
                    <a:pt x="679753" y="493486"/>
                    <a:pt x="928915" y="711200"/>
                  </a:cubicBezTo>
                  <a:cubicBezTo>
                    <a:pt x="1178077" y="928914"/>
                    <a:pt x="1286934" y="1132114"/>
                    <a:pt x="1494972" y="1306286"/>
                  </a:cubicBezTo>
                  <a:cubicBezTo>
                    <a:pt x="1703010" y="1480458"/>
                    <a:pt x="2012648" y="1603829"/>
                    <a:pt x="2177143" y="1756229"/>
                  </a:cubicBezTo>
                  <a:cubicBezTo>
                    <a:pt x="2341638" y="1908629"/>
                    <a:pt x="2358572" y="2058610"/>
                    <a:pt x="2481943" y="2220686"/>
                  </a:cubicBezTo>
                  <a:cubicBezTo>
                    <a:pt x="2605314" y="2382762"/>
                    <a:pt x="2798839" y="2554515"/>
                    <a:pt x="2917372" y="2728686"/>
                  </a:cubicBezTo>
                  <a:cubicBezTo>
                    <a:pt x="3035905" y="2902857"/>
                    <a:pt x="3142343" y="3069771"/>
                    <a:pt x="3193143" y="3265714"/>
                  </a:cubicBezTo>
                  <a:cubicBezTo>
                    <a:pt x="3243943" y="3461657"/>
                    <a:pt x="3314096" y="3747105"/>
                    <a:pt x="3222172" y="3904343"/>
                  </a:cubicBezTo>
                  <a:cubicBezTo>
                    <a:pt x="3130248" y="4061581"/>
                    <a:pt x="2842381" y="4197048"/>
                    <a:pt x="2641600" y="4209143"/>
                  </a:cubicBezTo>
                  <a:cubicBezTo>
                    <a:pt x="2440819" y="4221238"/>
                    <a:pt x="2283581" y="3991428"/>
                    <a:pt x="2017486" y="3976914"/>
                  </a:cubicBezTo>
                  <a:cubicBezTo>
                    <a:pt x="1751391" y="3962400"/>
                    <a:pt x="1221619" y="3945467"/>
                    <a:pt x="1045029" y="4122057"/>
                  </a:cubicBezTo>
                  <a:cubicBezTo>
                    <a:pt x="868439" y="4298647"/>
                    <a:pt x="962781" y="4692952"/>
                    <a:pt x="957943" y="5036457"/>
                  </a:cubicBezTo>
                  <a:cubicBezTo>
                    <a:pt x="953105" y="5379962"/>
                    <a:pt x="822476" y="5938762"/>
                    <a:pt x="1016000" y="6183086"/>
                  </a:cubicBezTo>
                  <a:cubicBezTo>
                    <a:pt x="1209524" y="6427410"/>
                    <a:pt x="1744134" y="6579809"/>
                    <a:pt x="2119086" y="6502400"/>
                  </a:cubicBezTo>
                  <a:cubicBezTo>
                    <a:pt x="2494038" y="6424991"/>
                    <a:pt x="3081867" y="5991981"/>
                    <a:pt x="3265715" y="5718629"/>
                  </a:cubicBezTo>
                  <a:cubicBezTo>
                    <a:pt x="3449563" y="5445277"/>
                    <a:pt x="3072191" y="5050972"/>
                    <a:pt x="3222172" y="4862286"/>
                  </a:cubicBezTo>
                  <a:cubicBezTo>
                    <a:pt x="3372153" y="4673600"/>
                    <a:pt x="3957562" y="4746171"/>
                    <a:pt x="4165600" y="4586514"/>
                  </a:cubicBezTo>
                  <a:cubicBezTo>
                    <a:pt x="4373638" y="4426857"/>
                    <a:pt x="4303486" y="4064000"/>
                    <a:pt x="4470400" y="3904343"/>
                  </a:cubicBezTo>
                  <a:cubicBezTo>
                    <a:pt x="4637314" y="3744686"/>
                    <a:pt x="4845353" y="3640667"/>
                    <a:pt x="5167086" y="3628572"/>
                  </a:cubicBezTo>
                  <a:cubicBezTo>
                    <a:pt x="5488819" y="3616477"/>
                    <a:pt x="6018591" y="3747105"/>
                    <a:pt x="6400800" y="3831772"/>
                  </a:cubicBezTo>
                  <a:cubicBezTo>
                    <a:pt x="6783009" y="3916439"/>
                    <a:pt x="7032172" y="4080934"/>
                    <a:pt x="7460343" y="4136572"/>
                  </a:cubicBezTo>
                  <a:cubicBezTo>
                    <a:pt x="7888515" y="4192210"/>
                    <a:pt x="8662610" y="4332514"/>
                    <a:pt x="8969829" y="4165600"/>
                  </a:cubicBezTo>
                </a:path>
              </a:pathLst>
            </a:custGeom>
            <a:solidFill>
              <a:srgbClr val="92D05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각 삼각형 118"/>
            <p:cNvSpPr/>
            <p:nvPr/>
          </p:nvSpPr>
          <p:spPr>
            <a:xfrm rot="10800000">
              <a:off x="161686" y="-43545"/>
              <a:ext cx="9083913" cy="4187789"/>
            </a:xfrm>
            <a:prstGeom prst="rt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0" y="772840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68" y="188640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599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47" y="14851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56" y="3067979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26" y="45843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3" y="50654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87237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5066358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36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33" y="58151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53" y="510529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9268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0" y="584345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4466987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34" y="11247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19741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46" y="420195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42" y="46420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64" y="312568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45" y="55188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22" y="146544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14" y="69870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49" y="39048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87" y="118431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90" y="176479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79" y="262389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70" y="319623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37" y="281342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202744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23" y="27469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650" y="9533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자유형 71"/>
          <p:cNvSpPr/>
          <p:nvPr/>
        </p:nvSpPr>
        <p:spPr>
          <a:xfrm>
            <a:off x="282691" y="-69334"/>
            <a:ext cx="8969829" cy="6522670"/>
          </a:xfrm>
          <a:custGeom>
            <a:avLst/>
            <a:gdLst>
              <a:gd name="connsiteX0" fmla="*/ 0 w 8969829"/>
              <a:gd name="connsiteY0" fmla="*/ 0 h 6522670"/>
              <a:gd name="connsiteX1" fmla="*/ 928915 w 8969829"/>
              <a:gd name="connsiteY1" fmla="*/ 711200 h 6522670"/>
              <a:gd name="connsiteX2" fmla="*/ 1494972 w 8969829"/>
              <a:gd name="connsiteY2" fmla="*/ 1306286 h 6522670"/>
              <a:gd name="connsiteX3" fmla="*/ 2177143 w 8969829"/>
              <a:gd name="connsiteY3" fmla="*/ 1756229 h 6522670"/>
              <a:gd name="connsiteX4" fmla="*/ 2481943 w 8969829"/>
              <a:gd name="connsiteY4" fmla="*/ 2220686 h 6522670"/>
              <a:gd name="connsiteX5" fmla="*/ 2917372 w 8969829"/>
              <a:gd name="connsiteY5" fmla="*/ 2728686 h 6522670"/>
              <a:gd name="connsiteX6" fmla="*/ 3193143 w 8969829"/>
              <a:gd name="connsiteY6" fmla="*/ 3265714 h 6522670"/>
              <a:gd name="connsiteX7" fmla="*/ 3222172 w 8969829"/>
              <a:gd name="connsiteY7" fmla="*/ 3904343 h 6522670"/>
              <a:gd name="connsiteX8" fmla="*/ 2641600 w 8969829"/>
              <a:gd name="connsiteY8" fmla="*/ 4209143 h 6522670"/>
              <a:gd name="connsiteX9" fmla="*/ 2017486 w 8969829"/>
              <a:gd name="connsiteY9" fmla="*/ 3976914 h 6522670"/>
              <a:gd name="connsiteX10" fmla="*/ 1045029 w 8969829"/>
              <a:gd name="connsiteY10" fmla="*/ 4122057 h 6522670"/>
              <a:gd name="connsiteX11" fmla="*/ 957943 w 8969829"/>
              <a:gd name="connsiteY11" fmla="*/ 5036457 h 6522670"/>
              <a:gd name="connsiteX12" fmla="*/ 1016000 w 8969829"/>
              <a:gd name="connsiteY12" fmla="*/ 6183086 h 6522670"/>
              <a:gd name="connsiteX13" fmla="*/ 2119086 w 8969829"/>
              <a:gd name="connsiteY13" fmla="*/ 6502400 h 6522670"/>
              <a:gd name="connsiteX14" fmla="*/ 3265715 w 8969829"/>
              <a:gd name="connsiteY14" fmla="*/ 5718629 h 6522670"/>
              <a:gd name="connsiteX15" fmla="*/ 3222172 w 8969829"/>
              <a:gd name="connsiteY15" fmla="*/ 4862286 h 6522670"/>
              <a:gd name="connsiteX16" fmla="*/ 4165600 w 8969829"/>
              <a:gd name="connsiteY16" fmla="*/ 4586514 h 6522670"/>
              <a:gd name="connsiteX17" fmla="*/ 4470400 w 8969829"/>
              <a:gd name="connsiteY17" fmla="*/ 3904343 h 6522670"/>
              <a:gd name="connsiteX18" fmla="*/ 5167086 w 8969829"/>
              <a:gd name="connsiteY18" fmla="*/ 3628572 h 6522670"/>
              <a:gd name="connsiteX19" fmla="*/ 6400800 w 8969829"/>
              <a:gd name="connsiteY19" fmla="*/ 3831772 h 6522670"/>
              <a:gd name="connsiteX20" fmla="*/ 7460343 w 8969829"/>
              <a:gd name="connsiteY20" fmla="*/ 4136572 h 6522670"/>
              <a:gd name="connsiteX21" fmla="*/ 8969829 w 8969829"/>
              <a:gd name="connsiteY21" fmla="*/ 4165600 h 652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969829" h="6522670">
                <a:moveTo>
                  <a:pt x="0" y="0"/>
                </a:moveTo>
                <a:cubicBezTo>
                  <a:pt x="339876" y="246743"/>
                  <a:pt x="679753" y="493486"/>
                  <a:pt x="928915" y="711200"/>
                </a:cubicBezTo>
                <a:cubicBezTo>
                  <a:pt x="1178077" y="928914"/>
                  <a:pt x="1286934" y="1132114"/>
                  <a:pt x="1494972" y="1306286"/>
                </a:cubicBezTo>
                <a:cubicBezTo>
                  <a:pt x="1703010" y="1480458"/>
                  <a:pt x="2012648" y="1603829"/>
                  <a:pt x="2177143" y="1756229"/>
                </a:cubicBezTo>
                <a:cubicBezTo>
                  <a:pt x="2341638" y="1908629"/>
                  <a:pt x="2358572" y="2058610"/>
                  <a:pt x="2481943" y="2220686"/>
                </a:cubicBezTo>
                <a:cubicBezTo>
                  <a:pt x="2605314" y="2382762"/>
                  <a:pt x="2798839" y="2554515"/>
                  <a:pt x="2917372" y="2728686"/>
                </a:cubicBezTo>
                <a:cubicBezTo>
                  <a:pt x="3035905" y="2902857"/>
                  <a:pt x="3142343" y="3069771"/>
                  <a:pt x="3193143" y="3265714"/>
                </a:cubicBezTo>
                <a:cubicBezTo>
                  <a:pt x="3243943" y="3461657"/>
                  <a:pt x="3314096" y="3747105"/>
                  <a:pt x="3222172" y="3904343"/>
                </a:cubicBezTo>
                <a:cubicBezTo>
                  <a:pt x="3130248" y="4061581"/>
                  <a:pt x="2842381" y="4197048"/>
                  <a:pt x="2641600" y="4209143"/>
                </a:cubicBezTo>
                <a:cubicBezTo>
                  <a:pt x="2440819" y="4221238"/>
                  <a:pt x="2283581" y="3991428"/>
                  <a:pt x="2017486" y="3976914"/>
                </a:cubicBezTo>
                <a:cubicBezTo>
                  <a:pt x="1751391" y="3962400"/>
                  <a:pt x="1221619" y="3945467"/>
                  <a:pt x="1045029" y="4122057"/>
                </a:cubicBezTo>
                <a:cubicBezTo>
                  <a:pt x="868439" y="4298647"/>
                  <a:pt x="962781" y="4692952"/>
                  <a:pt x="957943" y="5036457"/>
                </a:cubicBezTo>
                <a:cubicBezTo>
                  <a:pt x="953105" y="5379962"/>
                  <a:pt x="822476" y="5938762"/>
                  <a:pt x="1016000" y="6183086"/>
                </a:cubicBezTo>
                <a:cubicBezTo>
                  <a:pt x="1209524" y="6427410"/>
                  <a:pt x="1744134" y="6579809"/>
                  <a:pt x="2119086" y="6502400"/>
                </a:cubicBezTo>
                <a:cubicBezTo>
                  <a:pt x="2494038" y="6424991"/>
                  <a:pt x="3081867" y="5991981"/>
                  <a:pt x="3265715" y="5718629"/>
                </a:cubicBezTo>
                <a:cubicBezTo>
                  <a:pt x="3449563" y="5445277"/>
                  <a:pt x="3072191" y="5050972"/>
                  <a:pt x="3222172" y="4862286"/>
                </a:cubicBezTo>
                <a:cubicBezTo>
                  <a:pt x="3372153" y="4673600"/>
                  <a:pt x="3957562" y="4746171"/>
                  <a:pt x="4165600" y="4586514"/>
                </a:cubicBezTo>
                <a:cubicBezTo>
                  <a:pt x="4373638" y="4426857"/>
                  <a:pt x="4303486" y="4064000"/>
                  <a:pt x="4470400" y="3904343"/>
                </a:cubicBezTo>
                <a:cubicBezTo>
                  <a:pt x="4637314" y="3744686"/>
                  <a:pt x="4845353" y="3640667"/>
                  <a:pt x="5167086" y="3628572"/>
                </a:cubicBezTo>
                <a:cubicBezTo>
                  <a:pt x="5488819" y="3616477"/>
                  <a:pt x="6018591" y="3747105"/>
                  <a:pt x="6400800" y="3831772"/>
                </a:cubicBezTo>
                <a:cubicBezTo>
                  <a:pt x="6783009" y="3916439"/>
                  <a:pt x="7032172" y="4080934"/>
                  <a:pt x="7460343" y="4136572"/>
                </a:cubicBezTo>
                <a:cubicBezTo>
                  <a:pt x="7888515" y="4192210"/>
                  <a:pt x="8662610" y="4332514"/>
                  <a:pt x="8969829" y="416560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78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956980" y="3469850"/>
            <a:ext cx="549771" cy="5497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56980" y="3469849"/>
            <a:ext cx="549771" cy="5497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56980" y="3469850"/>
            <a:ext cx="549771" cy="5497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87277" y="3636724"/>
            <a:ext cx="6921077" cy="2160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https://mscorpmedia.azureedge.net/mscorpmedia/2015/02/azure-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68960"/>
            <a:ext cx="2088232" cy="117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Program Files (x86)\Microsoft Office\MEDIA\CAGCAT10\j0196400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3" y="5517232"/>
            <a:ext cx="1010365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6147" idx="0"/>
            <a:endCxn id="6146" idx="2"/>
          </p:cNvCxnSpPr>
          <p:nvPr/>
        </p:nvCxnSpPr>
        <p:spPr>
          <a:xfrm flipH="1" flipV="1">
            <a:off x="1223628" y="4246937"/>
            <a:ext cx="8238" cy="127029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s://mscorpmedia.azureedge.net/mscorpmedia/2015/02/azure-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068960"/>
            <a:ext cx="2088232" cy="117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279664" y="604444"/>
            <a:ext cx="2143125" cy="1319213"/>
            <a:chOff x="2195736" y="376486"/>
            <a:chExt cx="4286250" cy="2638426"/>
          </a:xfrm>
        </p:grpSpPr>
        <p:sp>
          <p:nvSpPr>
            <p:cNvPr id="11" name="직사각형 10"/>
            <p:cNvSpPr/>
            <p:nvPr/>
          </p:nvSpPr>
          <p:spPr>
            <a:xfrm rot="19235617">
              <a:off x="4395281" y="1261650"/>
              <a:ext cx="1632675" cy="804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987824" y="1083631"/>
              <a:ext cx="1944216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347864" y="1268760"/>
              <a:ext cx="1944216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2" descr="http://blog.ventoy.com/wp-content/uploads/2016/03/20160324_guide_04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76486"/>
              <a:ext cx="4286250" cy="2638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" name="직선 화살표 연결선 14"/>
          <p:cNvCxnSpPr>
            <a:stCxn id="14" idx="2"/>
            <a:endCxn id="9" idx="0"/>
          </p:cNvCxnSpPr>
          <p:nvPr/>
        </p:nvCxnSpPr>
        <p:spPr>
          <a:xfrm>
            <a:off x="4351227" y="1923657"/>
            <a:ext cx="40753" cy="1145303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992577" y="2649836"/>
            <a:ext cx="1512168" cy="2016224"/>
            <a:chOff x="6876256" y="2348880"/>
            <a:chExt cx="1872208" cy="2533204"/>
          </a:xfrm>
        </p:grpSpPr>
        <p:sp>
          <p:nvSpPr>
            <p:cNvPr id="16" name="직사각형 15"/>
            <p:cNvSpPr/>
            <p:nvPr/>
          </p:nvSpPr>
          <p:spPr>
            <a:xfrm>
              <a:off x="6876256" y="2348880"/>
              <a:ext cx="1872208" cy="2533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8" name="Picture 4" descr="C:\Users\HP\AppData\Local\Microsoft\Windows\Temporary Internet Files\Content.IE5\K66L99NI\selection-443127_64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2496308"/>
              <a:ext cx="1566174" cy="2304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479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3873E-6 L 0.71181 2.13873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9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22222E-6 2.13873E-6 L 0.71181 2.13873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9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3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22222E-6 2.13873E-6 L 0.71181 2.13873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타원 57"/>
          <p:cNvSpPr/>
          <p:nvPr/>
        </p:nvSpPr>
        <p:spPr>
          <a:xfrm>
            <a:off x="1348206" y="3356992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1348206" y="3349352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348206" y="3349352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348206" y="3356992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로 구부러진 화살표 50"/>
          <p:cNvSpPr/>
          <p:nvPr/>
        </p:nvSpPr>
        <p:spPr>
          <a:xfrm rot="10800000" flipH="1">
            <a:off x="4235089" y="3961511"/>
            <a:ext cx="1863808" cy="7636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아래로 구부러진 화살표 51"/>
          <p:cNvSpPr/>
          <p:nvPr/>
        </p:nvSpPr>
        <p:spPr>
          <a:xfrm flipH="1">
            <a:off x="4161256" y="2276872"/>
            <a:ext cx="1863808" cy="7636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아래로 구부러진 화살표 47"/>
          <p:cNvSpPr/>
          <p:nvPr/>
        </p:nvSpPr>
        <p:spPr>
          <a:xfrm rot="10800000" flipH="1">
            <a:off x="1536098" y="3961511"/>
            <a:ext cx="1716144" cy="7636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0" name="아래로 구부러진 화살표 1029"/>
          <p:cNvSpPr/>
          <p:nvPr/>
        </p:nvSpPr>
        <p:spPr>
          <a:xfrm flipH="1">
            <a:off x="1462265" y="2276872"/>
            <a:ext cx="1716144" cy="7636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156176" y="5479518"/>
            <a:ext cx="1889490" cy="719999"/>
          </a:xfrm>
          <a:prstGeom prst="ellipse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1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24" name="직사각형 1023"/>
          <p:cNvSpPr/>
          <p:nvPr/>
        </p:nvSpPr>
        <p:spPr>
          <a:xfrm rot="2700000">
            <a:off x="598900" y="2915883"/>
            <a:ext cx="864096" cy="1082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직사각형 33"/>
          <p:cNvSpPr/>
          <p:nvPr/>
        </p:nvSpPr>
        <p:spPr>
          <a:xfrm rot="18852905">
            <a:off x="542484" y="4050451"/>
            <a:ext cx="864096" cy="1082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직사각형 34"/>
          <p:cNvSpPr/>
          <p:nvPr/>
        </p:nvSpPr>
        <p:spPr>
          <a:xfrm>
            <a:off x="1767222" y="3505111"/>
            <a:ext cx="6693210" cy="1082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00" y="-4275856"/>
            <a:ext cx="8460432" cy="358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그룹 1026"/>
          <p:cNvGrpSpPr/>
          <p:nvPr/>
        </p:nvGrpSpPr>
        <p:grpSpPr>
          <a:xfrm>
            <a:off x="323528" y="5373216"/>
            <a:ext cx="1567658" cy="851755"/>
            <a:chOff x="1053344" y="4521381"/>
            <a:chExt cx="1567658" cy="851755"/>
          </a:xfrm>
        </p:grpSpPr>
        <p:sp>
          <p:nvSpPr>
            <p:cNvPr id="38" name="직사각형 37"/>
            <p:cNvSpPr/>
            <p:nvPr/>
          </p:nvSpPr>
          <p:spPr>
            <a:xfrm>
              <a:off x="1053344" y="4521381"/>
              <a:ext cx="1433378" cy="7200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25" name="직사각형 1024"/>
            <p:cNvSpPr/>
            <p:nvPr/>
          </p:nvSpPr>
          <p:spPr>
            <a:xfrm>
              <a:off x="1187624" y="4653136"/>
              <a:ext cx="1433378" cy="7200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Data</a:t>
              </a:r>
            </a:p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Preprocessing</a:t>
              </a:r>
            </a:p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Modules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3059832" y="5373216"/>
            <a:ext cx="1128064" cy="720000"/>
          </a:xfrm>
          <a:prstGeom prst="rect">
            <a:avLst/>
          </a:prstGeom>
          <a:gradFill>
            <a:gsLst>
              <a:gs pos="0">
                <a:srgbClr val="F87D70"/>
              </a:gs>
              <a:gs pos="100000">
                <a:srgbClr val="FEDFDA"/>
              </a:gs>
            </a:gsLst>
            <a:lin ang="16200000" scaled="1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31" name="타원 1030"/>
          <p:cNvSpPr/>
          <p:nvPr/>
        </p:nvSpPr>
        <p:spPr>
          <a:xfrm>
            <a:off x="323528" y="2384884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23528" y="4235923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178409" y="5529453"/>
            <a:ext cx="1128064" cy="720000"/>
          </a:xfrm>
          <a:prstGeom prst="rect">
            <a:avLst/>
          </a:prstGeom>
          <a:gradFill>
            <a:gsLst>
              <a:gs pos="0">
                <a:srgbClr val="F87D70"/>
              </a:gs>
              <a:gs pos="100000">
                <a:srgbClr val="FEDFDA"/>
              </a:gs>
            </a:gsLst>
            <a:lin ang="16200000" scaled="1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Learning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Algorithm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28" name="타원 1027"/>
          <p:cNvSpPr/>
          <p:nvPr/>
        </p:nvSpPr>
        <p:spPr>
          <a:xfrm>
            <a:off x="6426926" y="5589321"/>
            <a:ext cx="1889490" cy="719999"/>
          </a:xfrm>
          <a:prstGeom prst="ellipse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1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Application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순서도: 자기 디스크 9"/>
          <p:cNvSpPr/>
          <p:nvPr/>
        </p:nvSpPr>
        <p:spPr>
          <a:xfrm>
            <a:off x="107504" y="2132856"/>
            <a:ext cx="701824" cy="93610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Data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순서도: 자기 디스크 17"/>
          <p:cNvSpPr/>
          <p:nvPr/>
        </p:nvSpPr>
        <p:spPr>
          <a:xfrm>
            <a:off x="131192" y="4005064"/>
            <a:ext cx="701824" cy="93610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Raw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Data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43608" y="2996952"/>
            <a:ext cx="1169410" cy="1008112"/>
            <a:chOff x="1475656" y="2492896"/>
            <a:chExt cx="1169410" cy="1008112"/>
          </a:xfrm>
        </p:grpSpPr>
        <p:sp>
          <p:nvSpPr>
            <p:cNvPr id="17" name="육각형 16"/>
            <p:cNvSpPr/>
            <p:nvPr/>
          </p:nvSpPr>
          <p:spPr>
            <a:xfrm>
              <a:off x="1475656" y="2492896"/>
              <a:ext cx="1169410" cy="1008112"/>
            </a:xfrm>
            <a:prstGeom prst="hexagon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536980" y="2651621"/>
              <a:ext cx="1094339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300" b="1" dirty="0"/>
                <a:t>Apply </a:t>
              </a:r>
              <a:r>
                <a:rPr lang="en-US" altLang="ko-KR" sz="1300" b="1" dirty="0" smtClean="0"/>
                <a:t>pre-</a:t>
              </a:r>
            </a:p>
            <a:p>
              <a:pPr algn="ctr"/>
              <a:r>
                <a:rPr lang="en-US" altLang="ko-KR" sz="1300" b="1" dirty="0" smtClean="0"/>
                <a:t>processing </a:t>
              </a:r>
            </a:p>
            <a:p>
              <a:pPr algn="ctr"/>
              <a:r>
                <a:rPr lang="en-US" altLang="ko-KR" sz="1300" b="1" dirty="0" smtClean="0"/>
                <a:t>to </a:t>
              </a:r>
              <a:r>
                <a:rPr lang="en-US" altLang="ko-KR" sz="1300" b="1" dirty="0"/>
                <a:t>data</a:t>
              </a:r>
              <a:endParaRPr lang="ko-KR" altLang="en-US" sz="1300" b="1" dirty="0"/>
            </a:p>
          </p:txBody>
        </p:sp>
      </p:grpSp>
      <p:sp>
        <p:nvSpPr>
          <p:cNvPr id="22" name="순서도: 자기 디스크 21"/>
          <p:cNvSpPr/>
          <p:nvPr/>
        </p:nvSpPr>
        <p:spPr>
          <a:xfrm>
            <a:off x="2555776" y="3005158"/>
            <a:ext cx="949778" cy="999906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Prepared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Data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851920" y="2996952"/>
            <a:ext cx="1169410" cy="1008112"/>
            <a:chOff x="1475656" y="2492896"/>
            <a:chExt cx="1169410" cy="1008112"/>
          </a:xfrm>
          <a:gradFill>
            <a:gsLst>
              <a:gs pos="0">
                <a:srgbClr val="F87D7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</a:gradFill>
        </p:grpSpPr>
        <p:sp>
          <p:nvSpPr>
            <p:cNvPr id="24" name="육각형 23"/>
            <p:cNvSpPr/>
            <p:nvPr/>
          </p:nvSpPr>
          <p:spPr>
            <a:xfrm>
              <a:off x="1475656" y="2492896"/>
              <a:ext cx="1169410" cy="100811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74745" y="2536448"/>
              <a:ext cx="1018805" cy="89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300" b="1" dirty="0"/>
                <a:t>Apply </a:t>
              </a:r>
              <a:endParaRPr lang="en-US" altLang="ko-KR" sz="1300" b="1" dirty="0" smtClean="0"/>
            </a:p>
            <a:p>
              <a:pPr algn="ctr"/>
              <a:r>
                <a:rPr lang="en-US" altLang="ko-KR" sz="1300" b="1" dirty="0" smtClean="0"/>
                <a:t>learning</a:t>
              </a:r>
            </a:p>
            <a:p>
              <a:pPr algn="ctr"/>
              <a:r>
                <a:rPr lang="en-US" altLang="ko-KR" sz="1300" b="1" dirty="0" smtClean="0"/>
                <a:t>algorithm </a:t>
              </a:r>
            </a:p>
            <a:p>
              <a:pPr algn="ctr"/>
              <a:r>
                <a:rPr lang="en-US" altLang="ko-KR" sz="1300" b="1" dirty="0" smtClean="0"/>
                <a:t>to </a:t>
              </a:r>
              <a:r>
                <a:rPr lang="en-US" altLang="ko-KR" sz="1300" b="1" dirty="0"/>
                <a:t>data</a:t>
              </a:r>
              <a:endParaRPr lang="ko-KR" altLang="en-US" sz="1300" b="1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329854" y="3005158"/>
            <a:ext cx="898330" cy="1008112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Candidate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odel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570942" y="2996952"/>
            <a:ext cx="1169410" cy="1008112"/>
            <a:chOff x="1475656" y="2492896"/>
            <a:chExt cx="1169410" cy="1008112"/>
          </a:xfrm>
        </p:grpSpPr>
        <p:sp>
          <p:nvSpPr>
            <p:cNvPr id="28" name="육각형 27"/>
            <p:cNvSpPr/>
            <p:nvPr/>
          </p:nvSpPr>
          <p:spPr>
            <a:xfrm>
              <a:off x="1475656" y="2492896"/>
              <a:ext cx="1169410" cy="1008112"/>
            </a:xfrm>
            <a:prstGeom prst="hexagon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702475" y="2651621"/>
              <a:ext cx="763351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300" b="1" dirty="0" smtClean="0"/>
                <a:t>Deploy</a:t>
              </a:r>
            </a:p>
            <a:p>
              <a:pPr algn="ctr"/>
              <a:r>
                <a:rPr lang="en-US" altLang="ko-KR" sz="1300" b="1" dirty="0" smtClean="0"/>
                <a:t>Chosen</a:t>
              </a:r>
            </a:p>
            <a:p>
              <a:pPr algn="ctr"/>
              <a:r>
                <a:rPr lang="en-US" altLang="ko-KR" sz="1300" b="1" dirty="0" smtClean="0"/>
                <a:t>model</a:t>
              </a:r>
              <a:endParaRPr lang="ko-KR" altLang="en-US" sz="1300" b="1" dirty="0"/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8138166" y="3005158"/>
            <a:ext cx="898330" cy="1008112"/>
          </a:xfrm>
          <a:prstGeom prst="round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Chosen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Model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33" name="직선 화살표 연결선 1032"/>
          <p:cNvCxnSpPr/>
          <p:nvPr/>
        </p:nvCxnSpPr>
        <p:spPr>
          <a:xfrm flipV="1">
            <a:off x="3566604" y="4005064"/>
            <a:ext cx="570632" cy="1368152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809328" y="4005064"/>
            <a:ext cx="570632" cy="1368152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구부러진 연결선 1035"/>
          <p:cNvCxnSpPr>
            <a:stCxn id="45" idx="7"/>
            <a:endCxn id="30" idx="2"/>
          </p:cNvCxnSpPr>
          <p:nvPr/>
        </p:nvCxnSpPr>
        <p:spPr>
          <a:xfrm rot="5400000" flipH="1" flipV="1">
            <a:off x="7392300" y="4389928"/>
            <a:ext cx="1571689" cy="818374"/>
          </a:xfrm>
          <a:prstGeom prst="curvedConnector3">
            <a:avLst>
              <a:gd name="adj1" fmla="val 37072"/>
            </a:avLst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8" t="-1" r="43672" b="73745"/>
          <a:stretch/>
        </p:blipFill>
        <p:spPr bwMode="auto">
          <a:xfrm>
            <a:off x="3178409" y="49764"/>
            <a:ext cx="2365560" cy="186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6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52601E-6 L 0.11024 0.13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65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09827E-6 L 0.11024 -0.138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-69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0.76996 -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9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05556E-6 -7.40741E-7 L 0.76996 -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9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05556E-6 -7.40741E-7 L 0.76996 -7.4074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9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05556E-6 -7.40741E-7 L 0.76996 -7.40741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3" grpId="0" animBg="1"/>
      <p:bldP spid="64" grpId="0" animBg="1"/>
      <p:bldP spid="65" grpId="0" animBg="1"/>
      <p:bldP spid="1031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86368" y="60908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bg1"/>
                </a:solidFill>
              </a:rPr>
              <a:t>고객 이탈 예</a:t>
            </a:r>
            <a:r>
              <a:rPr lang="ko-KR" altLang="en-US" sz="3200" dirty="0">
                <a:solidFill>
                  <a:schemeClr val="bg1"/>
                </a:solidFill>
              </a:rPr>
              <a:t>측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 descr="C:\Users\HP\AppData\Local\Microsoft\Windows\Temporary Internet Files\Content.IE5\YHW1DO8X\wifi-297697_960_72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78" y="332656"/>
            <a:ext cx="821065" cy="89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P\AppData\Local\Microsoft\Windows\Temporary Internet Files\Content.IE5\YHW1DO8X\wifi-297697_960_72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035" y="332656"/>
            <a:ext cx="821065" cy="89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HP\AppData\Local\Microsoft\Windows\Temporary Internet Files\Content.IE5\YHW1DO8X\wifi-297697_960_72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32656"/>
            <a:ext cx="821065" cy="89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6310" y="1340768"/>
            <a:ext cx="17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K </a:t>
            </a:r>
            <a:r>
              <a:rPr lang="ko-KR" altLang="en-US" dirty="0" smtClean="0">
                <a:solidFill>
                  <a:schemeClr val="bg1"/>
                </a:solidFill>
              </a:rPr>
              <a:t>통신사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73868" y="1340768"/>
            <a:ext cx="17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 </a:t>
            </a:r>
            <a:r>
              <a:rPr lang="ko-KR" altLang="en-US" dirty="0" smtClean="0">
                <a:solidFill>
                  <a:schemeClr val="bg1"/>
                </a:solidFill>
              </a:rPr>
              <a:t>통신사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48128" y="1340768"/>
            <a:ext cx="17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L </a:t>
            </a:r>
            <a:r>
              <a:rPr lang="ko-KR" altLang="en-US" dirty="0" smtClean="0">
                <a:solidFill>
                  <a:schemeClr val="bg1"/>
                </a:solidFill>
              </a:rPr>
              <a:t>통신사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103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53" y="299812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58" y="299812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04" y="299812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43" y="299812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49" y="443828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0" y="443828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02" y="443828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005" y="3054691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10" y="3054691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55" y="4353894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394" y="4353894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51" y="299812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56" y="299812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02" y="299812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41" y="299812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147" y="443828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28" y="443828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00" y="4438280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147" y="1743021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28" y="1743021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00" y="1743021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7" descr="C:\Users\HP\AppData\Local\Microsoft\Windows\Temporary Internet Files\Content.IE5\LF047LAY\person-1417046_960_720[1]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147" y="4441678"/>
            <a:ext cx="614881" cy="1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1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2014 L -0.09635 -0.06574 C -0.11649 -0.08519 -0.14653 -0.09537 -0.17795 -0.09537 C -0.21372 -0.09537 -0.24236 -0.08519 -0.26233 -0.06574 L -0.35833 0.02014 " pathEditMode="relative" rAng="0" ptsTypes="FffFF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0.16841 1.48148E-6 C 0.24393 1.48148E-6 0.33681 -0.11042 0.33681 -0.2 L 0.33681 -0.39908 " pathEditMode="relative" rAng="0" ptsTypes="FfFF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7 L 0.08003 0.03981 C 0.09687 0.04884 0.12205 0.05393 0.14809 0.05393 C 0.17812 0.05393 0.20191 0.04884 0.21875 0.03981 L 0.29896 -0.0007 " pathEditMode="relative" rAng="0" ptsTypes="FffFF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0.08229 0.04004 C 0.09966 0.04907 0.12552 0.05393 0.15243 0.05393 C 0.18316 0.05393 0.20764 0.04907 0.225 0.04004 L 0.30747 2.96296E-6 " pathEditMode="relative" rAng="0" ptsTypes="FffFF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6.66667E-6 C -0.00278 -0.06458 -0.01111 -0.12777 -0.02326 -0.1905 C -0.02448 -0.19629 -0.02986 -0.23055 -0.03403 -0.24282 C -0.03889 -0.2574 -0.04271 -0.27314 -0.05 -0.28564 C -0.05416 -0.29282 -0.05937 -0.29907 -0.0625 -0.30717 C -0.07048 -0.328 -0.08559 -0.35092 -0.1 -0.36434 C -0.10885 -0.37268 -0.11962 -0.37522 -0.12864 -0.38333 C -0.13246 -0.3868 -0.13541 -0.39166 -0.13923 -0.39513 C -0.15955 -0.41319 -0.18437 -0.42083 -0.20712 -0.43101 C -0.21267 -0.43356 -0.21771 -0.43819 -0.22326 -0.4405 C -0.23316 -0.44467 -0.24357 -0.44675 -0.25364 -0.44999 C -0.27361 -0.45624 -0.28889 -0.46411 -0.30903 -0.46666 C -0.34566 -0.46596 -0.41701 -0.4868 -0.4625 -0.45717 C -0.46823 -0.44953 -0.47517 -0.44397 -0.48038 -0.43564 C -0.49132 -0.41828 -0.50191 -0.40532 -0.51614 -0.39282 C -0.51996 -0.38934 -0.53038 -0.37731 -0.53403 -0.37615 C -0.54965 -0.37083 -0.56458 -0.36573 -0.58038 -0.3618 C -0.58594 -0.36041 -0.59062 -0.35717 -0.59653 -0.35717 " pathEditMode="relative" ptsTypes="fffffffffffffffffA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48148E-6 C -0.00052 -0.00879 -0.00052 -0.01759 -0.00173 -0.02615 C -0.0033 -0.03727 -0.01528 -0.07986 -0.01962 -0.08565 C -0.03732 -0.10926 -0.05173 -0.13657 -0.06788 -0.16203 C -0.08021 -0.18125 -0.09653 -0.19236 -0.10903 -0.21203 C -0.11337 -0.21875 -0.12725 -0.24236 -0.13576 -0.25231 C -0.14826 -0.2669 -0.14444 -0.25463 -0.16076 -0.28333 C -0.16614 -0.29282 -0.16927 -0.30278 -0.17673 -0.30949 C -0.18177 -0.31921 -0.18975 -0.32963 -0.19826 -0.33333 C -0.20903 -0.34305 -0.2335 -0.35185 -0.24653 -0.35486 C -0.26979 -0.37037 -0.29583 -0.37129 -0.32153 -0.37615 C -0.346 -0.37477 -0.35781 -0.38264 -0.37326 -0.36203 " pathEditMode="relative" ptsTypes="fffffffffffA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1227 L 0.16684 0.02778 C 0.20191 0.03681 0.25451 0.04167 0.3092 0.04167 C 0.37152 0.04167 0.42152 0.03681 0.45659 0.02778 L 0.62413 -0.01227 " pathEditMode="relative" rAng="0" ptsTypes="FffFF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1227 L 0.17292 0.02778 C 0.20746 0.03681 0.25937 0.04167 0.31319 0.04167 C 0.37483 0.04167 0.42413 0.03681 0.45868 0.02778 L 0.62396 -0.01227 " pathEditMode="relative" rAng="0" ptsTypes="FffFF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9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s2.tistory.com/upload_control/download.blog?fhandle=YmxvZzEwNzUzNkBmczIudGlzdG9yeS5jb206L2F0dGFjaC8wLzE0MDAwMDAwMDAwMS5ibXA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-4999"/>
            <a:ext cx="5004048" cy="691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HP\AppData\Local\Microsoft\Windows\Temporary Internet Files\Content.IE5\YHW1DO8X\wifi-297697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35" y="188640"/>
            <a:ext cx="1830610" cy="198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230823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</a:rPr>
              <a:t>S </a:t>
            </a:r>
            <a:r>
              <a:rPr lang="ko-KR" altLang="en-US" sz="2800" dirty="0" smtClean="0">
                <a:solidFill>
                  <a:schemeClr val="bg1"/>
                </a:solidFill>
              </a:rPr>
              <a:t>통신사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53576" y="3407302"/>
            <a:ext cx="2066925" cy="2428875"/>
            <a:chOff x="1053576" y="3407302"/>
            <a:chExt cx="2066925" cy="2428875"/>
          </a:xfrm>
        </p:grpSpPr>
        <p:sp>
          <p:nvSpPr>
            <p:cNvPr id="4" name="직사각형 3"/>
            <p:cNvSpPr/>
            <p:nvPr/>
          </p:nvSpPr>
          <p:spPr>
            <a:xfrm>
              <a:off x="1331640" y="5229200"/>
              <a:ext cx="151216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63688" y="3933056"/>
              <a:ext cx="648072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1902894">
              <a:off x="1416210" y="4684459"/>
              <a:ext cx="648072" cy="879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http://www.bulletproof.net.au/wp-content/uploads/2016/12/azure-machine-learning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576" y="3407302"/>
              <a:ext cx="206692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4572000" y="404664"/>
            <a:ext cx="2448272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0" y="267035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요금제가 무지막지하게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창렬이구나 옆 동네는 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포인트라도 많던데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80312" y="1052736"/>
            <a:ext cx="1224136" cy="68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48974" y="1190365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우리 통화품질 </a:t>
            </a:r>
            <a:endParaRPr lang="en-US" altLang="ko-KR" sz="16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16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젤 좋단 말이야</a:t>
            </a:r>
            <a:endParaRPr lang="en-US" altLang="ko-KR" sz="16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04048" y="3933056"/>
            <a:ext cx="1341073" cy="489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83966" y="4032356"/>
            <a:ext cx="381236" cy="489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40662" y="3808711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그럼 난 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통화품질 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떨어지지만</a:t>
            </a:r>
            <a:endParaRPr lang="en-US" altLang="ko-KR" sz="1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싼 </a:t>
            </a:r>
            <a:r>
              <a:rPr lang="en-US" altLang="ko-KR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K</a:t>
            </a: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로</a:t>
            </a:r>
            <a:r>
              <a:rPr lang="en-US" altLang="ko-KR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....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727979" y="5668786"/>
            <a:ext cx="876469" cy="1000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704348" y="5675653"/>
            <a:ext cx="18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고갱님</a:t>
            </a:r>
            <a:r>
              <a:rPr lang="ko-KR" altLang="en-US" sz="16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en-US" altLang="ko-KR" sz="16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16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할인이야</a:t>
            </a:r>
            <a:endParaRPr lang="en-US" altLang="ko-KR" sz="16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16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만들면 </a:t>
            </a:r>
            <a:endParaRPr lang="en-US" altLang="ko-KR" sz="16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16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됩니다</a:t>
            </a:r>
            <a:r>
              <a:rPr lang="en-US" altLang="ko-KR" sz="16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2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86368" y="60908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Azure ML</a:t>
            </a:r>
            <a:r>
              <a:rPr lang="ko-KR" altLang="en-US" sz="3200" dirty="0" smtClean="0">
                <a:solidFill>
                  <a:schemeClr val="bg1"/>
                </a:solidFill>
              </a:rPr>
              <a:t>로 고객 이탈 예측 해봅시다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7504" y="329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</a:rPr>
              <a:t>1. </a:t>
            </a:r>
            <a:r>
              <a:rPr lang="ko-KR" altLang="en-US" sz="3200" dirty="0" smtClean="0">
                <a:solidFill>
                  <a:schemeClr val="bg1"/>
                </a:solidFill>
              </a:rPr>
              <a:t>데이터 준비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459"/>
            <a:ext cx="9144000" cy="5479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62332" y="5589240"/>
            <a:ext cx="2409468" cy="501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63100" y="1340768"/>
            <a:ext cx="60870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32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2579634" y="2833658"/>
            <a:ext cx="4191258" cy="107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/>
                </a:solidFill>
              </a:rPr>
              <a:t>Solution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95536" y="54868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475656" y="54868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2555776" y="54868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635896" y="54868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36021" y="15182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816141" y="15182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96261" y="15182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976381" y="15182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16987" y="2442974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497107" y="2442974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837592" y="3412509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75656" y="2403493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36021" y="33730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96261" y="33730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02914" y="3412509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540046" y="2404093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620166" y="2404093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00286" y="2404093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80406" y="2404093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80531" y="33736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960651" y="33736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040771" y="33736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120891" y="33736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61497" y="429838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641617" y="429838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982102" y="5267922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20166" y="425890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880531" y="522844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040771" y="522844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47424" y="5267922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210783" y="-95382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290903" y="-95382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371023" y="-95382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451143" y="-95382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551268" y="1570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631388" y="1570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711508" y="1570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791628" y="1570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232234" y="94046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312354" y="94046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652839" y="1910002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290903" y="90098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551268" y="18705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711508" y="18705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718161" y="1910002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26366" y="28018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706486" y="28018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786606" y="28018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866726" y="28018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66851" y="377135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046971" y="377135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127091" y="377135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207211" y="377135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647817" y="46961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727937" y="46961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068422" y="566565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1706486" y="4656634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966851" y="5626169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3127091" y="5626169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133744" y="566565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579634" y="2846106"/>
            <a:ext cx="4191258" cy="107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/>
                </a:solidFill>
              </a:rPr>
              <a:t>Solution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8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3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9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1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2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3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4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6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7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8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9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1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2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3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4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6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7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8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9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1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2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3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40"/>
                            </p:stCondLst>
                            <p:childTnLst>
                              <p:par>
                                <p:cTn id="17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5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60"/>
                            </p:stCondLst>
                            <p:childTnLst>
                              <p:par>
                                <p:cTn id="18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1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1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4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7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9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0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8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9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1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2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8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0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1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3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4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5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6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4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5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7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8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0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1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4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2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3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5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6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1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2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4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5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0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1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3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4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6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7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9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0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2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3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5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6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8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9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86368" y="60908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Azure ML</a:t>
            </a:r>
            <a:r>
              <a:rPr lang="ko-KR" altLang="en-US" sz="3200" dirty="0" smtClean="0">
                <a:solidFill>
                  <a:schemeClr val="bg1"/>
                </a:solidFill>
              </a:rPr>
              <a:t>로 고객 이탈 예측 해봅시다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7504" y="329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</a:rPr>
              <a:t>1. </a:t>
            </a:r>
            <a:r>
              <a:rPr lang="ko-KR" altLang="en-US" sz="3200" dirty="0" smtClean="0">
                <a:solidFill>
                  <a:schemeClr val="bg1"/>
                </a:solidFill>
              </a:rPr>
              <a:t>데이터 준비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460"/>
            <a:ext cx="9144000" cy="5186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2060848"/>
            <a:ext cx="705678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8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86368" y="60908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Azure ML</a:t>
            </a:r>
            <a:r>
              <a:rPr lang="ko-KR" altLang="en-US" sz="3200" dirty="0" smtClean="0">
                <a:solidFill>
                  <a:schemeClr val="bg1"/>
                </a:solidFill>
              </a:rPr>
              <a:t>로 고객 이탈 예측 해봅시다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7504" y="329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</a:rPr>
              <a:t>2. </a:t>
            </a:r>
            <a:r>
              <a:rPr lang="ko-KR" altLang="en-US" sz="3200" dirty="0" smtClean="0">
                <a:solidFill>
                  <a:schemeClr val="bg1"/>
                </a:solidFill>
              </a:rPr>
              <a:t>데이터 전처리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53041" y="1101417"/>
            <a:ext cx="2232248" cy="93610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Select Column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 Dataset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203848" y="1280221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rgbClr val="FFFF00"/>
                </a:solidFill>
              </a:rPr>
              <a:t>다른 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컬럼과</a:t>
            </a:r>
            <a:r>
              <a:rPr lang="ko-KR" altLang="en-US" sz="2000" dirty="0" smtClean="0">
                <a:solidFill>
                  <a:srgbClr val="FFFF00"/>
                </a:solidFill>
              </a:rPr>
              <a:t> 관계가 밀접하거나 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l"/>
            <a:r>
              <a:rPr lang="ko-KR" altLang="en-US" sz="2000" dirty="0" smtClean="0">
                <a:solidFill>
                  <a:srgbClr val="FFFF00"/>
                </a:solidFill>
              </a:rPr>
              <a:t>손실이 많은 칼럼을 제거</a:t>
            </a:r>
            <a:endParaRPr lang="en-US" altLang="ko-KR" sz="2000" dirty="0" smtClean="0">
              <a:solidFill>
                <a:srgbClr val="FFFF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31640" y="2420888"/>
            <a:ext cx="79208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Col1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60%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70%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80%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90%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3728" y="2420888"/>
            <a:ext cx="79208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15816" y="2420888"/>
            <a:ext cx="79208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99992" y="2420888"/>
            <a:ext cx="79208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07904" y="2420888"/>
            <a:ext cx="79208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Col5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3.45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2.12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6.34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7.18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1.96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292080" y="2420888"/>
            <a:ext cx="79208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Col6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576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342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467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23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234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084168" y="2420888"/>
            <a:ext cx="79208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76256" y="2420888"/>
            <a:ext cx="936104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target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123728" y="2420888"/>
            <a:ext cx="792088" cy="331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Col2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915816" y="2420888"/>
            <a:ext cx="792088" cy="331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Col3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0.6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0.7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0.8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0.9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99992" y="2420888"/>
            <a:ext cx="792088" cy="331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Col4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30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84168" y="2420888"/>
            <a:ext cx="792088" cy="331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Col7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5.76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3.42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4.67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0.23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2.34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2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3" presetClass="path" presetSubtype="0" accel="25000" decel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0.17726 -4.44444E-6 " pathEditMode="relative" rAng="0" ptsTypes="AA">
                                      <p:cBhvr>
                                        <p:cTn id="5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4444E-6 L -0.09063 -4.44444E-6 " pathEditMode="relative" rAng="0" ptsTypes="AA">
                                      <p:cBhvr>
                                        <p:cTn id="54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 -4.44444E-6 L -0.18107 -4.44444E-6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3" grpId="0" animBg="1"/>
      <p:bldP spid="34" grpId="0" animBg="1"/>
      <p:bldP spid="34" grpId="1" animBg="1"/>
      <p:bldP spid="35" grpId="0" animBg="1"/>
      <p:bldP spid="43" grpId="0"/>
      <p:bldP spid="44" grpId="0"/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15816" y="2420888"/>
            <a:ext cx="79208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Col1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60%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70%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80%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90%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9992" y="2420888"/>
            <a:ext cx="79208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Col6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576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342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467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23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234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92080" y="2420888"/>
            <a:ext cx="936104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target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329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</a:rPr>
              <a:t>2. </a:t>
            </a:r>
            <a:r>
              <a:rPr lang="ko-KR" altLang="en-US" sz="3200" dirty="0" smtClean="0">
                <a:solidFill>
                  <a:schemeClr val="bg1"/>
                </a:solidFill>
              </a:rPr>
              <a:t>데이터 전처리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86368" y="60908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Azure ML</a:t>
            </a:r>
            <a:r>
              <a:rPr lang="ko-KR" altLang="en-US" sz="3200" dirty="0" smtClean="0">
                <a:solidFill>
                  <a:schemeClr val="bg1"/>
                </a:solidFill>
              </a:rPr>
              <a:t>로 고객 이탈 예측 해봅시다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3041" y="1101417"/>
            <a:ext cx="2232248" cy="93610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Apply Math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Operation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3203848" y="1280221"/>
            <a:ext cx="4104456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rgbClr val="FFFF00"/>
                </a:solidFill>
              </a:rPr>
              <a:t>선택한 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컬럼의</a:t>
            </a:r>
            <a:r>
              <a:rPr lang="ko-KR" altLang="en-US" sz="2000" dirty="0" smtClean="0">
                <a:solidFill>
                  <a:srgbClr val="FFFF00"/>
                </a:solidFill>
              </a:rPr>
              <a:t> 각 변수에 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l"/>
            <a:r>
              <a:rPr lang="ko-KR" altLang="en-US" sz="2000" dirty="0" smtClean="0">
                <a:solidFill>
                  <a:srgbClr val="FFFF00"/>
                </a:solidFill>
              </a:rPr>
              <a:t>해당 연산을 수행</a:t>
            </a:r>
            <a:endParaRPr lang="en-US" altLang="ko-KR" sz="2000" dirty="0" smtClean="0">
              <a:solidFill>
                <a:srgbClr val="FFFF00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07504" y="2420888"/>
            <a:ext cx="4104456" cy="3168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>
                <a:solidFill>
                  <a:srgbClr val="FFFF00"/>
                </a:solidFill>
              </a:rPr>
              <a:t>Category </a:t>
            </a:r>
          </a:p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</a:rPr>
              <a:t>   </a:t>
            </a:r>
            <a:r>
              <a:rPr lang="en-US" altLang="ko-KR" sz="2000" dirty="0" smtClean="0">
                <a:solidFill>
                  <a:schemeClr val="bg1"/>
                </a:solidFill>
              </a:rPr>
              <a:t>operation</a:t>
            </a:r>
          </a:p>
          <a:p>
            <a:pPr algn="l"/>
            <a:r>
              <a:rPr lang="en-US" altLang="ko-KR" sz="2000" dirty="0" smtClean="0">
                <a:solidFill>
                  <a:srgbClr val="FFFF00"/>
                </a:solidFill>
              </a:rPr>
              <a:t>Basic operation</a:t>
            </a:r>
          </a:p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</a:rPr>
              <a:t>   </a:t>
            </a:r>
            <a:r>
              <a:rPr lang="en-US" altLang="ko-KR" sz="2000" dirty="0" smtClean="0">
                <a:solidFill>
                  <a:schemeClr val="bg1"/>
                </a:solidFill>
              </a:rPr>
              <a:t>multiply</a:t>
            </a:r>
          </a:p>
          <a:p>
            <a:pPr algn="l"/>
            <a:r>
              <a:rPr lang="en-US" altLang="ko-KR" sz="2000" dirty="0" smtClean="0">
                <a:solidFill>
                  <a:srgbClr val="FFFF00"/>
                </a:solidFill>
              </a:rPr>
              <a:t>Argument type</a:t>
            </a:r>
          </a:p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</a:rPr>
              <a:t>   </a:t>
            </a:r>
            <a:r>
              <a:rPr lang="en-US" altLang="ko-KR" sz="2000" dirty="0" smtClean="0">
                <a:solidFill>
                  <a:schemeClr val="bg1"/>
                </a:solidFill>
              </a:rPr>
              <a:t>constant</a:t>
            </a:r>
          </a:p>
          <a:p>
            <a:pPr algn="l"/>
            <a:r>
              <a:rPr lang="en-US" altLang="ko-KR" sz="2000" dirty="0" smtClean="0">
                <a:solidFill>
                  <a:srgbClr val="FFFF00"/>
                </a:solidFill>
              </a:rPr>
              <a:t>Argument</a:t>
            </a:r>
          </a:p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</a:rPr>
              <a:t>   </a:t>
            </a:r>
            <a:r>
              <a:rPr lang="en-US" altLang="ko-KR" sz="2000" dirty="0" smtClean="0">
                <a:solidFill>
                  <a:schemeClr val="bg1"/>
                </a:solidFill>
              </a:rPr>
              <a:t>100</a:t>
            </a:r>
          </a:p>
          <a:p>
            <a:pPr algn="l"/>
            <a:r>
              <a:rPr lang="en-US" altLang="ko-KR" sz="2000" dirty="0" smtClean="0">
                <a:solidFill>
                  <a:srgbClr val="FFFF00"/>
                </a:solidFill>
              </a:rPr>
              <a:t>Selected column</a:t>
            </a:r>
          </a:p>
          <a:p>
            <a:pPr algn="l"/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   Col5</a:t>
            </a:r>
          </a:p>
          <a:p>
            <a:pPr algn="l"/>
            <a:endParaRPr lang="en-US" altLang="ko-KR" sz="2000" dirty="0" smtClean="0">
              <a:solidFill>
                <a:srgbClr val="FFFF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07904" y="2420492"/>
            <a:ext cx="79208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Col5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3.45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2.12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6.34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7.18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1.96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07904" y="2420492"/>
            <a:ext cx="79208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Col5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345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212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634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718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196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07904" y="2421284"/>
            <a:ext cx="792088" cy="3311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64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07504" y="329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</a:rPr>
              <a:t>2. </a:t>
            </a:r>
            <a:r>
              <a:rPr lang="ko-KR" altLang="en-US" sz="3200" dirty="0" smtClean="0">
                <a:solidFill>
                  <a:schemeClr val="bg1"/>
                </a:solidFill>
              </a:rPr>
              <a:t>데이터 전처리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6368" y="60908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Azure ML</a:t>
            </a:r>
            <a:r>
              <a:rPr lang="ko-KR" altLang="en-US" sz="3200" dirty="0" smtClean="0">
                <a:solidFill>
                  <a:schemeClr val="bg1"/>
                </a:solidFill>
              </a:rPr>
              <a:t>로 고객 이탈 예측 해봅시다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53041" y="1389449"/>
            <a:ext cx="2232248" cy="93610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Missing Values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Scrubber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3041" y="2722949"/>
            <a:ext cx="2232248" cy="93610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Edit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Metadata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3041" y="4077072"/>
            <a:ext cx="2232248" cy="93610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Quantize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203848" y="1555841"/>
            <a:ext cx="4104456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rgbClr val="FFFF00"/>
                </a:solidFill>
              </a:rPr>
              <a:t>값이 없는 자리에 특정한 값을 채움</a:t>
            </a:r>
            <a:r>
              <a:rPr lang="en-US" altLang="ko-KR" sz="2000" dirty="0" smtClean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203848" y="2901753"/>
            <a:ext cx="4104456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rgbClr val="FFFF00"/>
                </a:solidFill>
              </a:rPr>
              <a:t>값의 속성을 재정의 </a:t>
            </a:r>
            <a:endParaRPr lang="en-US" altLang="ko-KR" sz="2000" dirty="0" smtClean="0">
              <a:solidFill>
                <a:srgbClr val="FFFF00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203848" y="4255876"/>
            <a:ext cx="4104456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rgbClr val="FFFF00"/>
                </a:solidFill>
              </a:rPr>
              <a:t>값을 양자화</a:t>
            </a:r>
            <a:endParaRPr lang="en-US" altLang="ko-KR" sz="2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4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07504" y="329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</a:rPr>
              <a:t>2. </a:t>
            </a:r>
            <a:r>
              <a:rPr lang="ko-KR" altLang="en-US" sz="3200" dirty="0" smtClean="0">
                <a:solidFill>
                  <a:schemeClr val="bg1"/>
                </a:solidFill>
              </a:rPr>
              <a:t>데이터 전처리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6368" y="60908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Azure ML</a:t>
            </a:r>
            <a:r>
              <a:rPr lang="ko-KR" altLang="en-US" sz="3200" dirty="0" smtClean="0">
                <a:solidFill>
                  <a:schemeClr val="bg1"/>
                </a:solidFill>
              </a:rPr>
              <a:t>로 고객 이탈 예측 해봅시다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순서도: 자기 디스크 6"/>
          <p:cNvSpPr/>
          <p:nvPr/>
        </p:nvSpPr>
        <p:spPr>
          <a:xfrm>
            <a:off x="3779912" y="836712"/>
            <a:ext cx="1060846" cy="93610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Orange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small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7" idx="4"/>
            <a:endCxn id="13" idx="1"/>
          </p:cNvCxnSpPr>
          <p:nvPr/>
        </p:nvCxnSpPr>
        <p:spPr>
          <a:xfrm>
            <a:off x="4840758" y="1304764"/>
            <a:ext cx="955378" cy="485437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2"/>
            <a:endCxn id="12" idx="3"/>
          </p:cNvCxnSpPr>
          <p:nvPr/>
        </p:nvCxnSpPr>
        <p:spPr>
          <a:xfrm flipH="1">
            <a:off x="2879812" y="1304764"/>
            <a:ext cx="900100" cy="46805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115616" y="1399592"/>
            <a:ext cx="1764196" cy="746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0~190 Col.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796136" y="1416977"/>
            <a:ext cx="1224136" cy="746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191~ Col.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59886" y="2558577"/>
            <a:ext cx="2275656" cy="57146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필</a:t>
            </a:r>
            <a:r>
              <a:rPr lang="ko-KR" altLang="en-US" dirty="0" err="1">
                <a:solidFill>
                  <a:schemeClr val="tx1"/>
                </a:solidFill>
              </a:rPr>
              <a:t>요</a:t>
            </a:r>
            <a:r>
              <a:rPr lang="ko-KR" altLang="en-US" dirty="0" err="1" smtClean="0">
                <a:solidFill>
                  <a:schemeClr val="tx1"/>
                </a:solidFill>
              </a:rPr>
              <a:t>없는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컬럼삭제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7640" y="3625958"/>
            <a:ext cx="2740148" cy="50405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증가 후 빈 곳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으로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4" name="순서도: 자기 디스크 33"/>
          <p:cNvSpPr/>
          <p:nvPr/>
        </p:nvSpPr>
        <p:spPr>
          <a:xfrm>
            <a:off x="3779912" y="4555122"/>
            <a:ext cx="1060846" cy="1124347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Prepared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Orange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small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450255" y="2879511"/>
            <a:ext cx="1915898" cy="746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빈 곳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으로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712764" y="4433926"/>
            <a:ext cx="1390879" cy="746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모든 값을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범주화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33117" y="4555122"/>
            <a:ext cx="1929194" cy="50405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데이터 양자화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/>
          <p:cNvCxnSpPr>
            <a:stCxn id="12" idx="2"/>
            <a:endCxn id="14" idx="0"/>
          </p:cNvCxnSpPr>
          <p:nvPr/>
        </p:nvCxnSpPr>
        <p:spPr>
          <a:xfrm>
            <a:off x="1997714" y="2146039"/>
            <a:ext cx="0" cy="412538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4" idx="2"/>
            <a:endCxn id="16" idx="0"/>
          </p:cNvCxnSpPr>
          <p:nvPr/>
        </p:nvCxnSpPr>
        <p:spPr>
          <a:xfrm>
            <a:off x="1997714" y="3130041"/>
            <a:ext cx="0" cy="495917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6" idx="2"/>
            <a:endCxn id="39" idx="0"/>
          </p:cNvCxnSpPr>
          <p:nvPr/>
        </p:nvCxnSpPr>
        <p:spPr>
          <a:xfrm>
            <a:off x="1997714" y="4130014"/>
            <a:ext cx="0" cy="425108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3" idx="2"/>
            <a:endCxn id="35" idx="0"/>
          </p:cNvCxnSpPr>
          <p:nvPr/>
        </p:nvCxnSpPr>
        <p:spPr>
          <a:xfrm>
            <a:off x="6408204" y="2163424"/>
            <a:ext cx="0" cy="716087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5" idx="2"/>
            <a:endCxn id="36" idx="0"/>
          </p:cNvCxnSpPr>
          <p:nvPr/>
        </p:nvCxnSpPr>
        <p:spPr>
          <a:xfrm>
            <a:off x="6408204" y="3625958"/>
            <a:ext cx="0" cy="807968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9" idx="3"/>
            <a:endCxn id="34" idx="2"/>
          </p:cNvCxnSpPr>
          <p:nvPr/>
        </p:nvCxnSpPr>
        <p:spPr>
          <a:xfrm>
            <a:off x="2962311" y="4807150"/>
            <a:ext cx="817601" cy="310146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36" idx="1"/>
            <a:endCxn id="34" idx="4"/>
          </p:cNvCxnSpPr>
          <p:nvPr/>
        </p:nvCxnSpPr>
        <p:spPr>
          <a:xfrm flipH="1">
            <a:off x="4840758" y="4807150"/>
            <a:ext cx="872006" cy="310146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순서도: 자기 디스크 87"/>
          <p:cNvSpPr/>
          <p:nvPr/>
        </p:nvSpPr>
        <p:spPr>
          <a:xfrm>
            <a:off x="3779912" y="2879511"/>
            <a:ext cx="1060846" cy="1044089"/>
          </a:xfrm>
          <a:prstGeom prst="flowChartMagneticDisk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Orange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Small label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89" name="직선 화살표 연결선 88"/>
          <p:cNvCxnSpPr>
            <a:stCxn id="88" idx="3"/>
            <a:endCxn id="34" idx="1"/>
          </p:cNvCxnSpPr>
          <p:nvPr/>
        </p:nvCxnSpPr>
        <p:spPr>
          <a:xfrm>
            <a:off x="4310335" y="3923600"/>
            <a:ext cx="0" cy="63152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61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07504" y="329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en-US" altLang="ko-KR" sz="3200" dirty="0" smtClean="0">
                <a:solidFill>
                  <a:schemeClr val="bg1"/>
                </a:solidFill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</a:rPr>
              <a:t>학습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https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0246"/>
            <a:ext cx="2749865" cy="25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686368" y="60908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Azure ML</a:t>
            </a:r>
            <a:r>
              <a:rPr lang="ko-KR" altLang="en-US" sz="3200" dirty="0" smtClean="0">
                <a:solidFill>
                  <a:schemeClr val="bg1"/>
                </a:solidFill>
              </a:rPr>
              <a:t>로 고객 이탈 예측 해봅시다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 descr="https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279" y="2630245"/>
            <a:ext cx="2749865" cy="25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f/f3/CART_tree_titanic_surviv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26" y="2630246"/>
            <a:ext cx="2749865" cy="25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53041" y="1101417"/>
            <a:ext cx="2232248" cy="93610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Two class Boosted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Decision Tree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203847" y="1159532"/>
            <a:ext cx="5727143" cy="757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err="1" smtClean="0">
                <a:solidFill>
                  <a:srgbClr val="FFFF00"/>
                </a:solidFill>
              </a:rPr>
              <a:t>두번째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트리가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첫번째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트리의</a:t>
            </a:r>
            <a:r>
              <a:rPr lang="ko-KR" altLang="en-US" sz="2000" dirty="0" smtClean="0">
                <a:solidFill>
                  <a:srgbClr val="FFFF00"/>
                </a:solidFill>
              </a:rPr>
              <a:t> 오류를 잡아주고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l"/>
            <a:r>
              <a:rPr lang="ko-KR" altLang="en-US" sz="2000" dirty="0" err="1" smtClean="0">
                <a:solidFill>
                  <a:srgbClr val="FFFF00"/>
                </a:solidFill>
              </a:rPr>
              <a:t>세번째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트리가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두번째</a:t>
            </a:r>
            <a:r>
              <a:rPr lang="ko-KR" altLang="en-US" sz="2000" dirty="0" smtClean="0">
                <a:solidFill>
                  <a:srgbClr val="FFFF00"/>
                </a:solidFill>
              </a:rPr>
              <a:t> 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트리의</a:t>
            </a:r>
            <a:r>
              <a:rPr lang="ko-KR" altLang="en-US" sz="2000" dirty="0" smtClean="0">
                <a:solidFill>
                  <a:srgbClr val="FFFF00"/>
                </a:solidFill>
              </a:rPr>
              <a:t> 오류를 잡아주는 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l"/>
            <a:r>
              <a:rPr lang="ko-KR" altLang="en-US" sz="2000" dirty="0" smtClean="0">
                <a:solidFill>
                  <a:srgbClr val="FFFF00"/>
                </a:solidFill>
              </a:rPr>
              <a:t>앙상블 학습모델</a:t>
            </a:r>
            <a:endParaRPr lang="en-US" altLang="ko-KR" sz="2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8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07504" y="329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en-US" altLang="ko-KR" sz="3200" dirty="0" smtClean="0">
                <a:solidFill>
                  <a:schemeClr val="bg1"/>
                </a:solidFill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</a:rPr>
              <a:t>학습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86368" y="60908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Azure ML</a:t>
            </a:r>
            <a:r>
              <a:rPr lang="ko-KR" altLang="en-US" sz="3200" dirty="0" smtClean="0">
                <a:solidFill>
                  <a:schemeClr val="bg1"/>
                </a:solidFill>
              </a:rPr>
              <a:t>로 고객 이탈 예측 해봅시다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53041" y="1101417"/>
            <a:ext cx="2232248" cy="93610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Two class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Decision forest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203847" y="1159532"/>
            <a:ext cx="5727143" cy="757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rgbClr val="FFFF00"/>
                </a:solidFill>
              </a:rPr>
              <a:t>여러 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트리의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ko-KR" altLang="en-US" sz="2000" dirty="0" smtClean="0">
                <a:solidFill>
                  <a:srgbClr val="FFFF00"/>
                </a:solidFill>
              </a:rPr>
              <a:t>결과값을 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평균내어서</a:t>
            </a:r>
            <a:r>
              <a:rPr lang="ko-KR" altLang="en-US" sz="2000" dirty="0" smtClean="0">
                <a:solidFill>
                  <a:srgbClr val="FFFF00"/>
                </a:solidFill>
              </a:rPr>
              <a:t> 예측</a:t>
            </a:r>
            <a:endParaRPr lang="en-US" altLang="ko-KR" sz="2000" dirty="0" smtClean="0">
              <a:solidFill>
                <a:srgbClr val="FFFF00"/>
              </a:solidFill>
            </a:endParaRPr>
          </a:p>
        </p:txBody>
      </p:sp>
      <p:pic>
        <p:nvPicPr>
          <p:cNvPr id="11" name="Picture 2" descr="https://www.mathworks.com/matlabcentral/mlc-downloads/downloads/submissions/39110/versions/6/screensh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795" y="2432557"/>
            <a:ext cx="4541545" cy="322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4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7504" y="329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en-US" altLang="ko-KR" sz="3200" dirty="0" smtClean="0">
                <a:solidFill>
                  <a:schemeClr val="bg1"/>
                </a:solidFill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</a:rPr>
              <a:t>성능평가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3041" y="1101417"/>
            <a:ext cx="2232248" cy="93610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score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203847" y="1159532"/>
            <a:ext cx="5727143" cy="757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rgbClr val="FFFF00"/>
                </a:solidFill>
              </a:rPr>
              <a:t>예측결과를 값이나 확률로 나타냄</a:t>
            </a:r>
            <a:endParaRPr lang="en-US" altLang="ko-KR" sz="2000" dirty="0" smtClean="0">
              <a:solidFill>
                <a:srgbClr val="FFFF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3041" y="2276872"/>
            <a:ext cx="2232248" cy="93610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Evaluate Model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203847" y="2366274"/>
            <a:ext cx="5727143" cy="757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rgbClr val="FFFF00"/>
                </a:solidFill>
              </a:rPr>
              <a:t>예측결과가 맞았는지 틀렸는지 평가</a:t>
            </a:r>
            <a:endParaRPr lang="en-US" altLang="ko-KR" sz="2000" dirty="0" smtClean="0">
              <a:solidFill>
                <a:srgbClr val="FFFF00"/>
              </a:solidFill>
            </a:endParaRPr>
          </a:p>
        </p:txBody>
      </p:sp>
      <p:pic>
        <p:nvPicPr>
          <p:cNvPr id="7172" name="Picture 4" descr="https://az712634.vo.msecnd.net/tutorials/Evaluate-model-performance-in-AML/6.2.i01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90"/>
          <a:stretch/>
        </p:blipFill>
        <p:spPr bwMode="auto">
          <a:xfrm>
            <a:off x="683567" y="3429000"/>
            <a:ext cx="4227083" cy="249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az712634.vo.msecnd.net/tutorials/Evaluate-model-performance-in-AML/6.2.i01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0"/>
          <a:stretch/>
        </p:blipFill>
        <p:spPr bwMode="auto">
          <a:xfrm>
            <a:off x="5453564" y="3429000"/>
            <a:ext cx="2408268" cy="247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686368" y="60908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Azure ML</a:t>
            </a:r>
            <a:r>
              <a:rPr lang="ko-KR" altLang="en-US" sz="3200" dirty="0" smtClean="0">
                <a:solidFill>
                  <a:schemeClr val="bg1"/>
                </a:solidFill>
              </a:rPr>
              <a:t>로 고객 이탈 예측 해봅시다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06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 descr="C:\Users\HP\AppData\Local\Microsoft\Windows\Temporary Internet Files\Content.IE5\TN398OT0\reg_ke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430" y="2806111"/>
            <a:ext cx="977827" cy="9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C:\Users\HP\AppData\Local\Microsoft\Windows\Temporary Internet Files\Content.IE5\TN398OT0\reg_ke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430" y="2809721"/>
            <a:ext cx="977827" cy="9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C:\Users\HP\AppData\Local\Microsoft\Windows\Temporary Internet Files\Content.IE5\TN398OT0\reg_ke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430" y="2780398"/>
            <a:ext cx="977827" cy="9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405502" y="3178146"/>
            <a:ext cx="2588202" cy="2508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05502" y="3178147"/>
            <a:ext cx="2588202" cy="2508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7504" y="329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</a:rPr>
              <a:t>4.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디플로이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0675" y="2112448"/>
            <a:ext cx="1878667" cy="2207650"/>
            <a:chOff x="1053576" y="3407302"/>
            <a:chExt cx="2066925" cy="2428875"/>
          </a:xfrm>
        </p:grpSpPr>
        <p:sp>
          <p:nvSpPr>
            <p:cNvPr id="7" name="직사각형 6"/>
            <p:cNvSpPr/>
            <p:nvPr/>
          </p:nvSpPr>
          <p:spPr>
            <a:xfrm>
              <a:off x="1331640" y="5229200"/>
              <a:ext cx="151216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63688" y="3933056"/>
              <a:ext cx="648072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1902894">
              <a:off x="1416210" y="4684459"/>
              <a:ext cx="648072" cy="879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4" descr="http://www.bulletproof.net.au/wp-content/uploads/2016/12/azure-machine-learning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576" y="3407302"/>
              <a:ext cx="206692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AutoShape 2" descr="azur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 descr="azure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azure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azure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347864" y="2376626"/>
            <a:ext cx="1786961" cy="1943472"/>
            <a:chOff x="3865159" y="2376626"/>
            <a:chExt cx="1786961" cy="1943472"/>
          </a:xfrm>
        </p:grpSpPr>
        <p:pic>
          <p:nvPicPr>
            <p:cNvPr id="10249" name="Picture 9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44" r="25006" b="10094"/>
            <a:stretch/>
          </p:blipFill>
          <p:spPr bwMode="auto">
            <a:xfrm>
              <a:off x="3865159" y="2376626"/>
              <a:ext cx="1786961" cy="194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3865160" y="3641587"/>
              <a:ext cx="1786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Azure </a:t>
              </a:r>
            </a:p>
            <a:p>
              <a:pPr algn="ctr"/>
              <a:r>
                <a:rPr lang="en-US" altLang="ko-KR" dirty="0" smtClean="0"/>
                <a:t>Web Service</a:t>
              </a:r>
              <a:endParaRPr lang="ko-KR" altLang="en-US" dirty="0"/>
            </a:p>
          </p:txBody>
        </p:sp>
      </p:grpSp>
      <p:sp>
        <p:nvSpPr>
          <p:cNvPr id="20" name="타원 19"/>
          <p:cNvSpPr/>
          <p:nvPr/>
        </p:nvSpPr>
        <p:spPr>
          <a:xfrm>
            <a:off x="6153092" y="611460"/>
            <a:ext cx="2232248" cy="1275736"/>
          </a:xfrm>
          <a:prstGeom prst="ellipse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1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Application 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156176" y="2665705"/>
            <a:ext cx="2232248" cy="1275736"/>
          </a:xfrm>
          <a:prstGeom prst="ellipse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1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Application 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201292" y="4653136"/>
            <a:ext cx="2232248" cy="1275736"/>
          </a:xfrm>
          <a:prstGeom prst="ellipse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1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Application 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86368" y="6090865"/>
            <a:ext cx="7772400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Azure ML</a:t>
            </a:r>
            <a:r>
              <a:rPr lang="ko-KR" altLang="en-US" sz="3200" dirty="0" smtClean="0">
                <a:solidFill>
                  <a:schemeClr val="bg1"/>
                </a:solidFill>
              </a:rPr>
              <a:t>로 고객 이탈 예측 해봅시다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11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11111E-6 0 L 0.32743 -0.3067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72" y="-153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11111E-6 3.7037E-6 L 0.34323 -0.0090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53" y="-46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11111E-6 -4.81481E-6 L 0.32743 0.2956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72" y="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2" y="1196752"/>
            <a:ext cx="8423976" cy="42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8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411760" y="134676"/>
            <a:ext cx="4286250" cy="2638426"/>
            <a:chOff x="2195736" y="376486"/>
            <a:chExt cx="4286250" cy="2638426"/>
          </a:xfrm>
        </p:grpSpPr>
        <p:sp>
          <p:nvSpPr>
            <p:cNvPr id="9" name="직사각형 8"/>
            <p:cNvSpPr/>
            <p:nvPr/>
          </p:nvSpPr>
          <p:spPr>
            <a:xfrm rot="19235617">
              <a:off x="4395281" y="1261650"/>
              <a:ext cx="1632675" cy="804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987824" y="1083631"/>
              <a:ext cx="1944216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347864" y="1268760"/>
              <a:ext cx="1944216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http://blog.ventoy.com/wp-content/uploads/2016/03/20160324_guide_04.jp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76486"/>
              <a:ext cx="4286250" cy="2638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뉴발란스 뉴발란스블로그 지름신 지름봇 트위터지름봇 파산신 지름의단계 지름신강림 어머저건사야해 어머이건사야해 충동구매 지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50" y="2996953"/>
            <a:ext cx="3600400" cy="20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file25.uf.tistory.com/image/1162FE234AABE9600491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96953"/>
            <a:ext cx="3672408" cy="201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03648" y="5853883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누가 </a:t>
            </a:r>
            <a:r>
              <a:rPr lang="ko-KR" altLang="en-US" sz="3600" dirty="0" err="1" smtClean="0">
                <a:solidFill>
                  <a:schemeClr val="bg1"/>
                </a:solidFill>
              </a:rPr>
              <a:t>시기꾼일까</a:t>
            </a:r>
            <a:r>
              <a:rPr lang="en-US" altLang="ko-KR" sz="3600" dirty="0" smtClean="0">
                <a:solidFill>
                  <a:schemeClr val="bg1"/>
                </a:solidFill>
              </a:rPr>
              <a:t>?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400" dirty="0" smtClean="0">
                <a:solidFill>
                  <a:schemeClr val="bg1"/>
                </a:solidFill>
              </a:rPr>
              <a:t>쉽고 빠른 일반적인 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qnrdlqkrwhdgns.canxan.com/prob/attachment/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196753"/>
            <a:ext cx="4259709" cy="33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주상욱 구구단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9912" y="3268101"/>
            <a:ext cx="5922436" cy="35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6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http://youtube.com/watch?v=CuOwAqEk348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95536" y="54868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475656" y="54868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555776" y="54868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35896" y="54868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6021" y="15182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816141" y="15182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896261" y="15182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76381" y="15182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16987" y="2442974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97107" y="2442974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37592" y="3412509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75656" y="2403493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36021" y="33730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896261" y="33730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902914" y="3412509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540046" y="2404093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20166" y="2404093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700286" y="2404093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0406" y="2404093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80531" y="33736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960651" y="33736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040771" y="33736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120891" y="337362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61497" y="429838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641617" y="429838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982102" y="5267922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620166" y="425890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880531" y="522844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040771" y="522844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47424" y="5267922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210783" y="-95382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290903" y="-95382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371023" y="-95382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451143" y="-95382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551268" y="1570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631388" y="1570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711508" y="1570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791628" y="15708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232234" y="94046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312354" y="940467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652839" y="1910002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290903" y="90098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551268" y="18705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711508" y="18705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718161" y="1910002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26366" y="28018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706486" y="28018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786606" y="28018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866726" y="2801821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966851" y="377135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046971" y="377135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127091" y="377135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207211" y="3771356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647817" y="46961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727937" y="4696115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068422" y="566565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706486" y="4656634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966851" y="5626169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127091" y="5626169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2133744" y="5665650"/>
            <a:ext cx="936104" cy="9361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4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8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1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4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6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7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8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9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1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2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3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4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6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7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8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9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1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2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3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4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50"/>
                            </p:stCondLst>
                            <p:childTnLst>
                              <p:par>
                                <p:cTn id="14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6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7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8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90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1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2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3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40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5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6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7578" y="5157192"/>
            <a:ext cx="8229600" cy="720080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>
                <a:solidFill>
                  <a:srgbClr val="FFFF00"/>
                </a:solidFill>
              </a:rPr>
              <a:t>이름이 </a:t>
            </a:r>
            <a:r>
              <a:rPr lang="en-US" altLang="ko-KR" dirty="0" smtClean="0">
                <a:solidFill>
                  <a:srgbClr val="FFFF00"/>
                </a:solidFill>
              </a:rPr>
              <a:t>P </a:t>
            </a:r>
            <a:r>
              <a:rPr lang="ko-KR" altLang="en-US" dirty="0" smtClean="0">
                <a:solidFill>
                  <a:srgbClr val="FFFF00"/>
                </a:solidFill>
              </a:rPr>
              <a:t>로 시작하면 사기꾼인가</a:t>
            </a:r>
            <a:r>
              <a:rPr lang="en-US" altLang="ko-KR" dirty="0" smtClean="0">
                <a:solidFill>
                  <a:srgbClr val="FFFF00"/>
                </a:solidFill>
              </a:rPr>
              <a:t>????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44531" r="34627" b="19271"/>
          <a:stretch/>
        </p:blipFill>
        <p:spPr bwMode="auto">
          <a:xfrm>
            <a:off x="1440428" y="1556792"/>
            <a:ext cx="593988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84444" y="2708920"/>
            <a:ext cx="579586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84444" y="3284984"/>
            <a:ext cx="579586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832916" y="2708920"/>
            <a:ext cx="936104" cy="576064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32916" y="3284984"/>
            <a:ext cx="936104" cy="576064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16492" y="270892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p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6492" y="3284984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p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solidFill>
                  <a:schemeClr val="bg1"/>
                </a:solidFill>
              </a:rPr>
              <a:t>데이터의 정보가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적을때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67578" y="5877272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rgbClr val="FFFF00"/>
                </a:solidFill>
              </a:rPr>
              <a:t>아</a:t>
            </a:r>
            <a:r>
              <a:rPr lang="en-US" altLang="ko-KR" sz="2000" dirty="0" smtClean="0">
                <a:solidFill>
                  <a:srgbClr val="FFFF00"/>
                </a:solidFill>
              </a:rPr>
              <a:t>?! </a:t>
            </a:r>
            <a:r>
              <a:rPr lang="ko-KR" altLang="en-US" sz="2000" dirty="0" smtClean="0">
                <a:solidFill>
                  <a:srgbClr val="FFFF00"/>
                </a:solidFill>
              </a:rPr>
              <a:t>그래서 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박근ㅎ</a:t>
            </a:r>
            <a:r>
              <a:rPr lang="en-US" altLang="ko-KR" sz="2000" dirty="0" smtClean="0">
                <a:solidFill>
                  <a:srgbClr val="FFFF00"/>
                </a:solidFill>
              </a:rPr>
              <a:t>….</a:t>
            </a:r>
            <a:r>
              <a:rPr lang="ko-KR" altLang="en-US" sz="2000" dirty="0" err="1" smtClean="0">
                <a:solidFill>
                  <a:srgbClr val="FFFF00"/>
                </a:solidFill>
              </a:rPr>
              <a:t>읍읍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1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5" grpId="0" animBg="1"/>
      <p:bldP spid="9" grpId="0" animBg="1"/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5601" y="5877272"/>
            <a:ext cx="8229600" cy="72008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 smtClean="0">
                <a:solidFill>
                  <a:srgbClr val="FFFF00"/>
                </a:solidFill>
              </a:rPr>
              <a:t>20</a:t>
            </a:r>
            <a:r>
              <a:rPr lang="ko-KR" altLang="en-US" dirty="0" smtClean="0">
                <a:solidFill>
                  <a:srgbClr val="FFFF00"/>
                </a:solidFill>
              </a:rPr>
              <a:t>대는 사기꾼인가</a:t>
            </a:r>
            <a:r>
              <a:rPr lang="en-US" altLang="ko-KR" dirty="0" smtClean="0">
                <a:solidFill>
                  <a:srgbClr val="FFFF00"/>
                </a:solidFill>
              </a:rPr>
              <a:t>?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solidFill>
                  <a:schemeClr val="bg1"/>
                </a:solidFill>
              </a:rPr>
              <a:t>데이터의 정보가 많다면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67578" y="5877272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ko-KR" altLang="en-US" sz="2000" dirty="0">
              <a:solidFill>
                <a:srgbClr val="FFFF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1463" r="29722" b="9813"/>
          <a:stretch/>
        </p:blipFill>
        <p:spPr bwMode="auto">
          <a:xfrm>
            <a:off x="1127443" y="1521261"/>
            <a:ext cx="6709870" cy="417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660232" y="2420888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59066" y="2766256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59066" y="4121832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68963" y="5157192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38778" y="2420888"/>
            <a:ext cx="6457557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86009" y="2812740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86009" y="4145074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6009" y="5180434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5508104" y="2420888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508104" y="2773592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508104" y="4121832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508104" y="5171864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508104" y="2060848"/>
            <a:ext cx="432048" cy="360040"/>
          </a:xfrm>
          <a:prstGeom prst="ellipse">
            <a:avLst/>
          </a:prstGeom>
          <a:solidFill>
            <a:srgbClr val="131EF9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508104" y="4797152"/>
            <a:ext cx="432048" cy="360040"/>
          </a:xfrm>
          <a:prstGeom prst="ellipse">
            <a:avLst/>
          </a:prstGeom>
          <a:solidFill>
            <a:srgbClr val="131EF9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" grpId="0" animBg="1"/>
      <p:bldP spid="22" grpId="0" animBg="1"/>
      <p:bldP spid="23" grpId="0" animBg="1"/>
      <p:bldP spid="24" grpId="0" animBg="1"/>
      <p:bldP spid="8" grpId="0" animBg="1"/>
      <p:bldP spid="8" grpId="1" animBg="1"/>
      <p:bldP spid="26" grpId="0" animBg="1"/>
      <p:bldP spid="2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5601" y="5877272"/>
            <a:ext cx="8229600" cy="72008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ko-KR" altLang="en-US" dirty="0" smtClean="0">
                <a:solidFill>
                  <a:srgbClr val="FFFF00"/>
                </a:solidFill>
              </a:rPr>
              <a:t>미국에서 발행해서 러시아에서 쓰면 사기꾼인가</a:t>
            </a:r>
            <a:r>
              <a:rPr lang="en-US" altLang="ko-KR" dirty="0" smtClean="0">
                <a:solidFill>
                  <a:srgbClr val="FFFF00"/>
                </a:solidFill>
              </a:rPr>
              <a:t>?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solidFill>
                  <a:schemeClr val="bg1"/>
                </a:solidFill>
              </a:rPr>
              <a:t>데이터의 정보가 많다면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67578" y="5877272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ko-KR" altLang="en-US" sz="2000" dirty="0">
              <a:solidFill>
                <a:srgbClr val="FFFF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1463" r="29722" b="9813"/>
          <a:stretch/>
        </p:blipFill>
        <p:spPr bwMode="auto">
          <a:xfrm>
            <a:off x="1127443" y="1521261"/>
            <a:ext cx="6709870" cy="417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660232" y="2420888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59066" y="2766256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59066" y="4121832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68963" y="5157192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38778" y="2420888"/>
            <a:ext cx="6457557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86009" y="2812740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86009" y="4145074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6009" y="5180434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491880" y="2420888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94830" y="2420888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28" idx="6"/>
            <a:endCxn id="31" idx="2"/>
          </p:cNvCxnSpPr>
          <p:nvPr/>
        </p:nvCxnSpPr>
        <p:spPr>
          <a:xfrm>
            <a:off x="4139952" y="2593572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3491880" y="281274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494830" y="281274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2" idx="6"/>
            <a:endCxn id="33" idx="2"/>
          </p:cNvCxnSpPr>
          <p:nvPr/>
        </p:nvCxnSpPr>
        <p:spPr>
          <a:xfrm>
            <a:off x="4139952" y="2985424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491880" y="411289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494830" y="411289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5" idx="6"/>
            <a:endCxn id="36" idx="2"/>
          </p:cNvCxnSpPr>
          <p:nvPr/>
        </p:nvCxnSpPr>
        <p:spPr>
          <a:xfrm>
            <a:off x="4139952" y="4285574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491880" y="5151524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494830" y="5151524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8" idx="6"/>
            <a:endCxn id="39" idx="2"/>
          </p:cNvCxnSpPr>
          <p:nvPr/>
        </p:nvCxnSpPr>
        <p:spPr>
          <a:xfrm>
            <a:off x="4139952" y="5324208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3491880" y="4820394"/>
            <a:ext cx="651644" cy="360040"/>
          </a:xfrm>
          <a:prstGeom prst="ellipse">
            <a:avLst/>
          </a:prstGeom>
          <a:solidFill>
            <a:srgbClr val="131EF9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482378" y="4820394"/>
            <a:ext cx="651644" cy="360040"/>
          </a:xfrm>
          <a:prstGeom prst="ellipse">
            <a:avLst/>
          </a:prstGeom>
          <a:solidFill>
            <a:srgbClr val="131EF9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139952" y="5000414"/>
            <a:ext cx="354878" cy="0"/>
          </a:xfrm>
          <a:prstGeom prst="straightConnector1">
            <a:avLst/>
          </a:prstGeom>
          <a:ln w="25400">
            <a:solidFill>
              <a:srgbClr val="131EF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3491880" y="3752850"/>
            <a:ext cx="651644" cy="360040"/>
          </a:xfrm>
          <a:prstGeom prst="ellipse">
            <a:avLst/>
          </a:prstGeom>
          <a:solidFill>
            <a:srgbClr val="131EF9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482378" y="3752850"/>
            <a:ext cx="651644" cy="360040"/>
          </a:xfrm>
          <a:prstGeom prst="ellipse">
            <a:avLst/>
          </a:prstGeom>
          <a:solidFill>
            <a:srgbClr val="131EF9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4139952" y="3932870"/>
            <a:ext cx="354878" cy="0"/>
          </a:xfrm>
          <a:prstGeom prst="straightConnector1">
            <a:avLst/>
          </a:prstGeom>
          <a:ln w="25400">
            <a:solidFill>
              <a:srgbClr val="131EF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4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8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8" grpId="0" animBg="1"/>
      <p:bldP spid="39" grpId="0" animBg="1"/>
      <p:bldP spid="41" grpId="0" animBg="1"/>
      <p:bldP spid="41" grpId="1" animBg="1"/>
      <p:bldP spid="42" grpId="0" animBg="1"/>
      <p:bldP spid="42" grpId="1" animBg="1"/>
      <p:bldP spid="44" grpId="0" animBg="1"/>
      <p:bldP spid="44" grpId="1" animBg="1"/>
      <p:bldP spid="45" grpId="0" animBg="1"/>
      <p:bldP spid="4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5601" y="5877272"/>
            <a:ext cx="8229600" cy="720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 smtClean="0">
                <a:solidFill>
                  <a:srgbClr val="FFFF00"/>
                </a:solidFill>
              </a:rPr>
              <a:t>조합해볼까</a:t>
            </a:r>
            <a:r>
              <a:rPr lang="en-US" altLang="ko-KR" dirty="0" smtClean="0">
                <a:solidFill>
                  <a:srgbClr val="FFFF00"/>
                </a:solidFill>
              </a:rPr>
              <a:t>?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solidFill>
                  <a:schemeClr val="bg1"/>
                </a:solidFill>
              </a:rPr>
              <a:t>데이터의 정보가 많다면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67578" y="5877272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ko-KR" altLang="en-US" sz="2000" dirty="0">
              <a:solidFill>
                <a:srgbClr val="FFFF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1463" r="29722" b="9813"/>
          <a:stretch/>
        </p:blipFill>
        <p:spPr bwMode="auto">
          <a:xfrm>
            <a:off x="1127443" y="1521261"/>
            <a:ext cx="6709870" cy="417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660232" y="2420888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59066" y="2766256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59066" y="4121832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68963" y="5157192"/>
            <a:ext cx="611292" cy="3600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38778" y="2420888"/>
            <a:ext cx="6457557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86009" y="2812740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86009" y="4145074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86009" y="5180434"/>
            <a:ext cx="6410326" cy="313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491880" y="2420888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94830" y="2420888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28" idx="6"/>
            <a:endCxn id="31" idx="2"/>
          </p:cNvCxnSpPr>
          <p:nvPr/>
        </p:nvCxnSpPr>
        <p:spPr>
          <a:xfrm>
            <a:off x="4139952" y="2593572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3491880" y="281274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494830" y="281274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2" idx="6"/>
            <a:endCxn id="33" idx="2"/>
          </p:cNvCxnSpPr>
          <p:nvPr/>
        </p:nvCxnSpPr>
        <p:spPr>
          <a:xfrm>
            <a:off x="4139952" y="2985424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491880" y="411289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494830" y="4112890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5" idx="6"/>
            <a:endCxn id="36" idx="2"/>
          </p:cNvCxnSpPr>
          <p:nvPr/>
        </p:nvCxnSpPr>
        <p:spPr>
          <a:xfrm>
            <a:off x="4139952" y="4285574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491880" y="5151524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494830" y="5151524"/>
            <a:ext cx="648072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8" idx="6"/>
            <a:endCxn id="39" idx="2"/>
          </p:cNvCxnSpPr>
          <p:nvPr/>
        </p:nvCxnSpPr>
        <p:spPr>
          <a:xfrm>
            <a:off x="4139952" y="5324208"/>
            <a:ext cx="3548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3491880" y="4820394"/>
            <a:ext cx="651644" cy="360040"/>
          </a:xfrm>
          <a:prstGeom prst="ellipse">
            <a:avLst/>
          </a:prstGeom>
          <a:solidFill>
            <a:srgbClr val="131EF9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482378" y="4820394"/>
            <a:ext cx="651644" cy="360040"/>
          </a:xfrm>
          <a:prstGeom prst="ellipse">
            <a:avLst/>
          </a:prstGeom>
          <a:solidFill>
            <a:srgbClr val="131EF9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139952" y="5000414"/>
            <a:ext cx="354878" cy="0"/>
          </a:xfrm>
          <a:prstGeom prst="straightConnector1">
            <a:avLst/>
          </a:prstGeom>
          <a:ln w="25400">
            <a:solidFill>
              <a:srgbClr val="131EF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5508104" y="2420888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508104" y="2773592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508104" y="4121832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508104" y="5171864"/>
            <a:ext cx="432048" cy="345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508104" y="4820394"/>
            <a:ext cx="541846" cy="360040"/>
          </a:xfrm>
          <a:prstGeom prst="ellipse">
            <a:avLst/>
          </a:prstGeom>
          <a:solidFill>
            <a:srgbClr val="131EF9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3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8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8" grpId="0" animBg="1"/>
      <p:bldP spid="39" grpId="0" animBg="1"/>
      <p:bldP spid="41" grpId="0" animBg="1"/>
      <p:bldP spid="41" grpId="1" animBg="1"/>
      <p:bldP spid="42" grpId="0" animBg="1"/>
      <p:bldP spid="42" grpId="1" animBg="1"/>
      <p:bldP spid="29" grpId="0" animBg="1"/>
      <p:bldP spid="30" grpId="0" animBg="1"/>
      <p:bldP spid="44" grpId="0" animBg="1"/>
      <p:bldP spid="45" grpId="0" animBg="1"/>
      <p:bldP spid="47" grpId="0" animBg="1"/>
      <p:bldP spid="47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604</Words>
  <Application>Microsoft Office PowerPoint</Application>
  <PresentationFormat>화면 슬라이드 쇼(4:3)</PresentationFormat>
  <Paragraphs>409</Paragraphs>
  <Slides>29</Slides>
  <Notes>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코딩이랑 무관하게  Azure ML 알아보기</vt:lpstr>
      <vt:lpstr>PowerPoint 프레젠테이션</vt:lpstr>
      <vt:lpstr>PowerPoint 프레젠테이션</vt:lpstr>
      <vt:lpstr>쉽고 빠른 일반적인 방법…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상식적으로 배우는 Machine Learning</dc:title>
  <dc:creator>HP</dc:creator>
  <cp:lastModifiedBy>HP</cp:lastModifiedBy>
  <cp:revision>55</cp:revision>
  <dcterms:created xsi:type="dcterms:W3CDTF">2017-05-01T20:19:03Z</dcterms:created>
  <dcterms:modified xsi:type="dcterms:W3CDTF">2017-05-30T21:48:25Z</dcterms:modified>
</cp:coreProperties>
</file>